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35"/>
  </p:notesMasterIdLst>
  <p:handoutMasterIdLst>
    <p:handoutMasterId r:id="rId36"/>
  </p:handoutMasterIdLst>
  <p:sldIdLst>
    <p:sldId id="586" r:id="rId5"/>
    <p:sldId id="718" r:id="rId6"/>
    <p:sldId id="842" r:id="rId7"/>
    <p:sldId id="844" r:id="rId8"/>
    <p:sldId id="845" r:id="rId9"/>
    <p:sldId id="846" r:id="rId10"/>
    <p:sldId id="847" r:id="rId11"/>
    <p:sldId id="800" r:id="rId12"/>
    <p:sldId id="849" r:id="rId13"/>
    <p:sldId id="848" r:id="rId14"/>
    <p:sldId id="832" r:id="rId15"/>
    <p:sldId id="850" r:id="rId16"/>
    <p:sldId id="833" r:id="rId17"/>
    <p:sldId id="843" r:id="rId18"/>
    <p:sldId id="834" r:id="rId19"/>
    <p:sldId id="851" r:id="rId20"/>
    <p:sldId id="853" r:id="rId21"/>
    <p:sldId id="855" r:id="rId22"/>
    <p:sldId id="852" r:id="rId23"/>
    <p:sldId id="863" r:id="rId24"/>
    <p:sldId id="856" r:id="rId25"/>
    <p:sldId id="857" r:id="rId26"/>
    <p:sldId id="858" r:id="rId27"/>
    <p:sldId id="825" r:id="rId28"/>
    <p:sldId id="827" r:id="rId29"/>
    <p:sldId id="859" r:id="rId30"/>
    <p:sldId id="860" r:id="rId31"/>
    <p:sldId id="861" r:id="rId32"/>
    <p:sldId id="862" r:id="rId33"/>
    <p:sldId id="270" r:id="rId3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9B9B"/>
    <a:srgbClr val="E31D34"/>
    <a:srgbClr val="2A2732"/>
    <a:srgbClr val="FFFFFF"/>
    <a:srgbClr val="E55753"/>
    <a:srgbClr val="E39751"/>
    <a:srgbClr val="002060"/>
    <a:srgbClr val="E01E34"/>
    <a:srgbClr val="041E42"/>
    <a:srgbClr val="2E31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B37F16-A15F-46E4-A1C6-2A621CB7B854}" v="5" dt="2025-08-08T05:52:40.1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3" autoAdjust="0"/>
    <p:restoredTop sz="89686" autoAdjust="0"/>
  </p:normalViewPr>
  <p:slideViewPr>
    <p:cSldViewPr snapToGrid="0">
      <p:cViewPr varScale="1">
        <p:scale>
          <a:sx n="67" d="100"/>
          <a:sy n="67" d="100"/>
        </p:scale>
        <p:origin x="555" y="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iba Kukreja" userId="47ba54eb-0f9b-49fc-846b-3fe15dd0218d" providerId="ADAL" clId="{5F248C5D-7F8E-4D67-B8AF-D85C0A3E384E}"/>
    <pc:docChg chg="undo custSel delSld modSld">
      <pc:chgData name="Shiba Kukreja" userId="47ba54eb-0f9b-49fc-846b-3fe15dd0218d" providerId="ADAL" clId="{5F248C5D-7F8E-4D67-B8AF-D85C0A3E384E}" dt="2025-08-08T09:49:23.022" v="309" actId="20577"/>
      <pc:docMkLst>
        <pc:docMk/>
      </pc:docMkLst>
      <pc:sldChg chg="modSp mod">
        <pc:chgData name="Shiba Kukreja" userId="47ba54eb-0f9b-49fc-846b-3fe15dd0218d" providerId="ADAL" clId="{5F248C5D-7F8E-4D67-B8AF-D85C0A3E384E}" dt="2025-08-08T09:46:47.769" v="296" actId="20577"/>
        <pc:sldMkLst>
          <pc:docMk/>
          <pc:sldMk cId="1157423647" sldId="825"/>
        </pc:sldMkLst>
        <pc:spChg chg="mod">
          <ac:chgData name="Shiba Kukreja" userId="47ba54eb-0f9b-49fc-846b-3fe15dd0218d" providerId="ADAL" clId="{5F248C5D-7F8E-4D67-B8AF-D85C0A3E384E}" dt="2025-08-08T09:46:47.769" v="296" actId="20577"/>
          <ac:spMkLst>
            <pc:docMk/>
            <pc:sldMk cId="1157423647" sldId="825"/>
            <ac:spMk id="15" creationId="{7F05465C-D042-FC1B-684D-8A2CBBA2A62C}"/>
          </ac:spMkLst>
        </pc:spChg>
      </pc:sldChg>
      <pc:sldChg chg="modSp mod">
        <pc:chgData name="Shiba Kukreja" userId="47ba54eb-0f9b-49fc-846b-3fe15dd0218d" providerId="ADAL" clId="{5F248C5D-7F8E-4D67-B8AF-D85C0A3E384E}" dt="2025-08-08T09:12:20.110" v="18" actId="20577"/>
        <pc:sldMkLst>
          <pc:docMk/>
          <pc:sldMk cId="238294052" sldId="842"/>
        </pc:sldMkLst>
        <pc:spChg chg="mod">
          <ac:chgData name="Shiba Kukreja" userId="47ba54eb-0f9b-49fc-846b-3fe15dd0218d" providerId="ADAL" clId="{5F248C5D-7F8E-4D67-B8AF-D85C0A3E384E}" dt="2025-08-08T09:12:20.110" v="18" actId="20577"/>
          <ac:spMkLst>
            <pc:docMk/>
            <pc:sldMk cId="238294052" sldId="842"/>
            <ac:spMk id="21" creationId="{BA621320-2EDD-432F-AE32-A128BF74F51B}"/>
          </ac:spMkLst>
        </pc:spChg>
      </pc:sldChg>
      <pc:sldChg chg="modSp mod">
        <pc:chgData name="Shiba Kukreja" userId="47ba54eb-0f9b-49fc-846b-3fe15dd0218d" providerId="ADAL" clId="{5F248C5D-7F8E-4D67-B8AF-D85C0A3E384E}" dt="2025-08-08T09:17:48.665" v="20" actId="2164"/>
        <pc:sldMkLst>
          <pc:docMk/>
          <pc:sldMk cId="62399430" sldId="846"/>
        </pc:sldMkLst>
        <pc:graphicFrameChg chg="modGraphic">
          <ac:chgData name="Shiba Kukreja" userId="47ba54eb-0f9b-49fc-846b-3fe15dd0218d" providerId="ADAL" clId="{5F248C5D-7F8E-4D67-B8AF-D85C0A3E384E}" dt="2025-08-08T09:17:48.665" v="20" actId="2164"/>
          <ac:graphicFrameMkLst>
            <pc:docMk/>
            <pc:sldMk cId="62399430" sldId="846"/>
            <ac:graphicFrameMk id="6" creationId="{896C1728-A33E-39A9-E82F-76946FA7CCB7}"/>
          </ac:graphicFrameMkLst>
        </pc:graphicFrameChg>
      </pc:sldChg>
      <pc:sldChg chg="modSp mod">
        <pc:chgData name="Shiba Kukreja" userId="47ba54eb-0f9b-49fc-846b-3fe15dd0218d" providerId="ADAL" clId="{5F248C5D-7F8E-4D67-B8AF-D85C0A3E384E}" dt="2025-08-08T09:28:26.701" v="52" actId="20577"/>
        <pc:sldMkLst>
          <pc:docMk/>
          <pc:sldMk cId="1143883953" sldId="848"/>
        </pc:sldMkLst>
        <pc:spChg chg="mod">
          <ac:chgData name="Shiba Kukreja" userId="47ba54eb-0f9b-49fc-846b-3fe15dd0218d" providerId="ADAL" clId="{5F248C5D-7F8E-4D67-B8AF-D85C0A3E384E}" dt="2025-08-08T09:28:26.701" v="52" actId="20577"/>
          <ac:spMkLst>
            <pc:docMk/>
            <pc:sldMk cId="1143883953" sldId="848"/>
            <ac:spMk id="10" creationId="{DA14B789-ED52-8772-3E4E-7C4B90A384A9}"/>
          </ac:spMkLst>
        </pc:spChg>
      </pc:sldChg>
      <pc:sldChg chg="modSp mod">
        <pc:chgData name="Shiba Kukreja" userId="47ba54eb-0f9b-49fc-846b-3fe15dd0218d" providerId="ADAL" clId="{5F248C5D-7F8E-4D67-B8AF-D85C0A3E384E}" dt="2025-08-08T09:39:39.496" v="219" actId="20577"/>
        <pc:sldMkLst>
          <pc:docMk/>
          <pc:sldMk cId="242924747" sldId="852"/>
        </pc:sldMkLst>
        <pc:spChg chg="mod">
          <ac:chgData name="Shiba Kukreja" userId="47ba54eb-0f9b-49fc-846b-3fe15dd0218d" providerId="ADAL" clId="{5F248C5D-7F8E-4D67-B8AF-D85C0A3E384E}" dt="2025-08-08T09:39:39.496" v="219" actId="20577"/>
          <ac:spMkLst>
            <pc:docMk/>
            <pc:sldMk cId="242924747" sldId="852"/>
            <ac:spMk id="2" creationId="{9B2E84F4-A3A9-36B9-9EC3-940037C6218A}"/>
          </ac:spMkLst>
        </pc:spChg>
      </pc:sldChg>
      <pc:sldChg chg="del">
        <pc:chgData name="Shiba Kukreja" userId="47ba54eb-0f9b-49fc-846b-3fe15dd0218d" providerId="ADAL" clId="{5F248C5D-7F8E-4D67-B8AF-D85C0A3E384E}" dt="2025-08-08T09:48:53.444" v="297" actId="2696"/>
        <pc:sldMkLst>
          <pc:docMk/>
          <pc:sldMk cId="47129725" sldId="854"/>
        </pc:sldMkLst>
      </pc:sldChg>
      <pc:sldChg chg="modSp mod">
        <pc:chgData name="Shiba Kukreja" userId="47ba54eb-0f9b-49fc-846b-3fe15dd0218d" providerId="ADAL" clId="{5F248C5D-7F8E-4D67-B8AF-D85C0A3E384E}" dt="2025-08-08T09:37:58.599" v="110" actId="20577"/>
        <pc:sldMkLst>
          <pc:docMk/>
          <pc:sldMk cId="1858869436" sldId="855"/>
        </pc:sldMkLst>
        <pc:spChg chg="mod">
          <ac:chgData name="Shiba Kukreja" userId="47ba54eb-0f9b-49fc-846b-3fe15dd0218d" providerId="ADAL" clId="{5F248C5D-7F8E-4D67-B8AF-D85C0A3E384E}" dt="2025-08-08T09:37:58.599" v="110" actId="20577"/>
          <ac:spMkLst>
            <pc:docMk/>
            <pc:sldMk cId="1858869436" sldId="855"/>
            <ac:spMk id="2" creationId="{AE2DE2DF-C22E-FB7A-CADC-D60B46C79DC3}"/>
          </ac:spMkLst>
        </pc:spChg>
      </pc:sldChg>
      <pc:sldChg chg="modSp mod">
        <pc:chgData name="Shiba Kukreja" userId="47ba54eb-0f9b-49fc-846b-3fe15dd0218d" providerId="ADAL" clId="{5F248C5D-7F8E-4D67-B8AF-D85C0A3E384E}" dt="2025-08-08T09:49:23.022" v="309" actId="20577"/>
        <pc:sldMkLst>
          <pc:docMk/>
          <pc:sldMk cId="3291297165" sldId="862"/>
        </pc:sldMkLst>
        <pc:spChg chg="mod">
          <ac:chgData name="Shiba Kukreja" userId="47ba54eb-0f9b-49fc-846b-3fe15dd0218d" providerId="ADAL" clId="{5F248C5D-7F8E-4D67-B8AF-D85C0A3E384E}" dt="2025-08-08T09:49:23.022" v="309" actId="20577"/>
          <ac:spMkLst>
            <pc:docMk/>
            <pc:sldMk cId="3291297165" sldId="862"/>
            <ac:spMk id="4" creationId="{BF062446-8D5E-BA96-93B1-EBE99ED87A58}"/>
          </ac:spMkLst>
        </pc:spChg>
      </pc:sldChg>
      <pc:sldChg chg="modSp mod">
        <pc:chgData name="Shiba Kukreja" userId="47ba54eb-0f9b-49fc-846b-3fe15dd0218d" providerId="ADAL" clId="{5F248C5D-7F8E-4D67-B8AF-D85C0A3E384E}" dt="2025-08-08T09:42:45.774" v="294" actId="20577"/>
        <pc:sldMkLst>
          <pc:docMk/>
          <pc:sldMk cId="1743440456" sldId="863"/>
        </pc:sldMkLst>
        <pc:spChg chg="mod">
          <ac:chgData name="Shiba Kukreja" userId="47ba54eb-0f9b-49fc-846b-3fe15dd0218d" providerId="ADAL" clId="{5F248C5D-7F8E-4D67-B8AF-D85C0A3E384E}" dt="2025-08-08T09:42:45.774" v="294" actId="20577"/>
          <ac:spMkLst>
            <pc:docMk/>
            <pc:sldMk cId="1743440456" sldId="863"/>
            <ac:spMk id="2" creationId="{9B2E84F4-A3A9-36B9-9EC3-940037C6218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6434"/>
          </a:xfrm>
          <a:prstGeom prst="rect">
            <a:avLst/>
          </a:prstGeom>
        </p:spPr>
        <p:txBody>
          <a:bodyPr vert="horz" lIns="91440" tIns="45720" rIns="91440" bIns="45720" rtlCol="0"/>
          <a:lstStyle>
            <a:lvl1pPr algn="r">
              <a:defRPr sz="1200"/>
            </a:lvl1pPr>
          </a:lstStyle>
          <a:p>
            <a:fld id="{8F99C234-21D5-4446-AC0B-AF2298346F36}" type="datetimeFigureOut">
              <a:rPr lang="en-US" smtClean="0"/>
              <a:t>8/8/2025</a:t>
            </a:fld>
            <a:endParaRPr lang="en-US"/>
          </a:p>
        </p:txBody>
      </p:sp>
      <p:sp>
        <p:nvSpPr>
          <p:cNvPr id="4" name="Footer Placeholder 3"/>
          <p:cNvSpPr>
            <a:spLocks noGrp="1"/>
          </p:cNvSpPr>
          <p:nvPr>
            <p:ph type="ftr" sz="quarter" idx="2"/>
          </p:nvPr>
        </p:nvSpPr>
        <p:spPr>
          <a:xfrm>
            <a:off x="0" y="8829968"/>
            <a:ext cx="303784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1440" tIns="45720" rIns="91440" bIns="45720" rtlCol="0" anchor="b"/>
          <a:lstStyle>
            <a:lvl1pPr algn="r">
              <a:defRPr sz="1200"/>
            </a:lvl1pPr>
          </a:lstStyle>
          <a:p>
            <a:fld id="{D130448D-F373-4291-8E15-AAC10FE42299}" type="slidenum">
              <a:rPr lang="en-US" smtClean="0"/>
              <a:t>‹#›</a:t>
            </a:fld>
            <a:endParaRPr lang="en-US"/>
          </a:p>
        </p:txBody>
      </p:sp>
    </p:spTree>
    <p:extLst>
      <p:ext uri="{BB962C8B-B14F-4D97-AF65-F5344CB8AC3E}">
        <p14:creationId xmlns:p14="http://schemas.microsoft.com/office/powerpoint/2010/main" val="14310324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1440" tIns="45720" rIns="91440" bIns="45720" rtlCol="0"/>
          <a:lstStyle>
            <a:lvl1pPr algn="r">
              <a:defRPr sz="1200"/>
            </a:lvl1pPr>
          </a:lstStyle>
          <a:p>
            <a:fld id="{3A167BB5-09BF-4D88-9A56-D8EC5316BEDB}" type="datetimeFigureOut">
              <a:rPr lang="en-US" smtClean="0"/>
              <a:t>8/8/2025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1440" tIns="45720" rIns="91440" bIns="45720" rtlCol="0" anchor="b"/>
          <a:lstStyle>
            <a:lvl1pPr algn="r">
              <a:defRPr sz="1200"/>
            </a:lvl1pPr>
          </a:lstStyle>
          <a:p>
            <a:fld id="{A4DBB195-56BF-4503-AD91-8686CE604A4B}" type="slidenum">
              <a:rPr lang="en-US" smtClean="0"/>
              <a:t>‹#›</a:t>
            </a:fld>
            <a:endParaRPr lang="en-US"/>
          </a:p>
        </p:txBody>
      </p:sp>
    </p:spTree>
    <p:extLst>
      <p:ext uri="{BB962C8B-B14F-4D97-AF65-F5344CB8AC3E}">
        <p14:creationId xmlns:p14="http://schemas.microsoft.com/office/powerpoint/2010/main" val="2817660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7662F3-A84D-4087-B6EA-AD1DE7C2600D}"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IN"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58411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8D343-4DC7-4E4A-BCC7-00CA37116C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D45EF2-A4DF-36A5-5CBA-A2B2CAEDE4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D10611-E7DC-8942-4362-C33C4F6D14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F9C2CD-6339-9C88-838D-54A7F1EF2D9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83062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D317F-6E7E-8670-9C7E-A512B28874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82997-D415-433B-9ED8-B10FA884B0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EF4AD1-D235-C83D-C4CF-24BDA5755E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0FE4F4-EFD8-7B29-EA7D-FC621309346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3448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BD30E-DC62-9ADD-9893-94C15D65B0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133F86-5B57-110A-5126-C263DAFD9A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3CFACE-86B1-7660-DE6D-3FD2262F2C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8FDF4C-993C-1F63-374F-97A9E6C6F75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1190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DBB195-56BF-4503-AD91-8686CE604A4B}" type="slidenum">
              <a:rPr lang="en-US" smtClean="0"/>
              <a:t>24</a:t>
            </a:fld>
            <a:endParaRPr lang="en-US"/>
          </a:p>
        </p:txBody>
      </p:sp>
    </p:spTree>
    <p:extLst>
      <p:ext uri="{BB962C8B-B14F-4D97-AF65-F5344CB8AC3E}">
        <p14:creationId xmlns:p14="http://schemas.microsoft.com/office/powerpoint/2010/main" val="33835550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2B792-AAD9-5C2B-D4A4-A6DD16F7BE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4F9B18-428B-4AB8-D2AD-3ED1E90503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B574D7-6A66-5360-D7CD-BBEEFD574E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AF52BB-65D7-26B3-3EF2-4E14F946B4D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9920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EF530-3BCB-9B8E-8583-DB684940E1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5AF1EA-1FAB-0EDE-E53A-6AC64F38E8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FACEAB-7BE8-DCEF-E2AA-BAEE399D34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52A018-C05D-2755-7F05-4F291770A00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58192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66BBD-ACE9-9088-B2BD-10B17A95F8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F71CF0-8C2B-D139-7AAF-31EFFE3778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E82474-EDBD-A312-BC75-0F653C863E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1AB091-C0F5-C1C1-11A2-B3CFAE8E1E2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42145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D5EC2-888D-B64F-F582-92386DF509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0B2680-4F48-2EFB-666E-F5F8A3285D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ED00C0-27CA-E3C5-AA70-E2138C8F90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A6207A-DD6E-027F-8B46-FA80ED4C23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2084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DBB195-56BF-4503-AD91-8686CE604A4B}" type="slidenum">
              <a:rPr lang="en-US" smtClean="0"/>
              <a:t>11</a:t>
            </a:fld>
            <a:endParaRPr lang="en-US"/>
          </a:p>
        </p:txBody>
      </p:sp>
    </p:spTree>
    <p:extLst>
      <p:ext uri="{BB962C8B-B14F-4D97-AF65-F5344CB8AC3E}">
        <p14:creationId xmlns:p14="http://schemas.microsoft.com/office/powerpoint/2010/main" val="344727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DBB195-56BF-4503-AD91-8686CE604A4B}" type="slidenum">
              <a:rPr lang="en-US" smtClean="0"/>
              <a:t>13</a:t>
            </a:fld>
            <a:endParaRPr lang="en-US"/>
          </a:p>
        </p:txBody>
      </p:sp>
    </p:spTree>
    <p:extLst>
      <p:ext uri="{BB962C8B-B14F-4D97-AF65-F5344CB8AC3E}">
        <p14:creationId xmlns:p14="http://schemas.microsoft.com/office/powerpoint/2010/main" val="1495985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DBB195-56BF-4503-AD91-8686CE604A4B}" type="slidenum">
              <a:rPr lang="en-US" smtClean="0"/>
              <a:t>14</a:t>
            </a:fld>
            <a:endParaRPr lang="en-US"/>
          </a:p>
        </p:txBody>
      </p:sp>
    </p:spTree>
    <p:extLst>
      <p:ext uri="{BB962C8B-B14F-4D97-AF65-F5344CB8AC3E}">
        <p14:creationId xmlns:p14="http://schemas.microsoft.com/office/powerpoint/2010/main" val="3250018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DBB195-56BF-4503-AD91-8686CE604A4B}" type="slidenum">
              <a:rPr lang="en-US" smtClean="0"/>
              <a:t>15</a:t>
            </a:fld>
            <a:endParaRPr lang="en-US"/>
          </a:p>
        </p:txBody>
      </p:sp>
    </p:spTree>
    <p:extLst>
      <p:ext uri="{BB962C8B-B14F-4D97-AF65-F5344CB8AC3E}">
        <p14:creationId xmlns:p14="http://schemas.microsoft.com/office/powerpoint/2010/main" val="3487537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A50AB-7237-3A77-516A-784E7126B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A87BF1-3389-619A-367C-B0CDB3B1FF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118481-27AB-8145-65D6-B34734637E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F8AE87-B24D-D34D-7E75-14129B9AAC4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3954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0B827-9319-3501-53C9-6570749D1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B6C548-E533-BB3B-F750-C21E08E6FD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5E890D-E9A7-B295-CA34-C3B6656EB2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274DDC-05A9-F7EC-573E-65EA753CF43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231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B94FD-C4E5-2A09-999E-A937394B49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5B508B-66EA-9318-74E9-D6E788D263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FC5B7B-E0AB-D14E-B69A-6042916FD9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3CAE37-7C47-45E6-EE65-A7CEF51DFE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5834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B94FD-C4E5-2A09-999E-A937394B49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5B508B-66EA-9318-74E9-D6E788D263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FC5B7B-E0AB-D14E-B69A-6042916FD9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3CAE37-7C47-45E6-EE65-A7CEF51DFE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DBB195-56BF-4503-AD91-8686CE604A4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5436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5BC1ACF-D052-4C76-A8AD-AC2626EA0823}"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3221082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BC1ACF-D052-4C76-A8AD-AC2626EA0823}"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4198395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BC1ACF-D052-4C76-A8AD-AC2626EA0823}"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478353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716710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96062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757623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605332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0887641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2528783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1410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841898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BC1ACF-D052-4C76-A8AD-AC2626EA0823}"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13406066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4644635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9893380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646890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E278F-D2B2-21D1-285F-A92514B53A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FB95B5-B982-7494-EE74-6D1211CF53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DC8654-CF19-1E9D-2DD3-FCC7E7E5B27D}"/>
              </a:ext>
            </a:extLst>
          </p:cNvPr>
          <p:cNvSpPr>
            <a:spLocks noGrp="1"/>
          </p:cNvSpPr>
          <p:nvPr>
            <p:ph type="dt" sz="half" idx="10"/>
          </p:nvPr>
        </p:nvSpPr>
        <p:spPr/>
        <p:txBody>
          <a:bodyPr/>
          <a:lstStyle/>
          <a:p>
            <a:fld id="{861246CB-5F3C-49C7-8D08-31FF16E0F05C}" type="datetime3">
              <a:rPr lang="en-US" smtClean="0"/>
              <a:t>8 August 2025</a:t>
            </a:fld>
            <a:endParaRPr lang="en-US"/>
          </a:p>
        </p:txBody>
      </p:sp>
      <p:sp>
        <p:nvSpPr>
          <p:cNvPr id="5" name="Footer Placeholder 4">
            <a:extLst>
              <a:ext uri="{FF2B5EF4-FFF2-40B4-BE49-F238E27FC236}">
                <a16:creationId xmlns:a16="http://schemas.microsoft.com/office/drawing/2014/main" id="{B0DBC880-908F-EEA0-E7A0-9642E8DB4D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421A1E-27D3-3644-FC70-2738898D6894}"/>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15804949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F1BDD-01FA-5382-EB22-960E44D5A1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7AEEED-57FC-4842-7BFC-E84F41BDD1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35281E-A28E-FC0B-4544-DBEF49AB5EA5}"/>
              </a:ext>
            </a:extLst>
          </p:cNvPr>
          <p:cNvSpPr>
            <a:spLocks noGrp="1"/>
          </p:cNvSpPr>
          <p:nvPr>
            <p:ph type="dt" sz="half" idx="10"/>
          </p:nvPr>
        </p:nvSpPr>
        <p:spPr/>
        <p:txBody>
          <a:bodyPr/>
          <a:lstStyle/>
          <a:p>
            <a:fld id="{3C279910-2D01-4396-B9A3-DFC538424373}" type="datetime3">
              <a:rPr lang="en-US" smtClean="0"/>
              <a:t>8 August 2025</a:t>
            </a:fld>
            <a:endParaRPr lang="en-US"/>
          </a:p>
        </p:txBody>
      </p:sp>
      <p:sp>
        <p:nvSpPr>
          <p:cNvPr id="5" name="Footer Placeholder 4">
            <a:extLst>
              <a:ext uri="{FF2B5EF4-FFF2-40B4-BE49-F238E27FC236}">
                <a16:creationId xmlns:a16="http://schemas.microsoft.com/office/drawing/2014/main" id="{FF11E6DC-F791-C932-31DD-2B3C60519C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6ADC68-59A9-4BB1-6812-032EC2B858BC}"/>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13777992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08095-736F-EEBA-84D3-BAA38094E0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0CB338-A1D7-DACD-25C0-22D2680DDF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1405A9-6514-1670-F57F-2B8FBA4AED34}"/>
              </a:ext>
            </a:extLst>
          </p:cNvPr>
          <p:cNvSpPr>
            <a:spLocks noGrp="1"/>
          </p:cNvSpPr>
          <p:nvPr>
            <p:ph type="dt" sz="half" idx="10"/>
          </p:nvPr>
        </p:nvSpPr>
        <p:spPr/>
        <p:txBody>
          <a:bodyPr/>
          <a:lstStyle/>
          <a:p>
            <a:fld id="{0C5CD58C-25B3-4EAA-B3EE-13C2B0563186}" type="datetime3">
              <a:rPr lang="en-US" smtClean="0"/>
              <a:t>8 August 2025</a:t>
            </a:fld>
            <a:endParaRPr lang="en-US"/>
          </a:p>
        </p:txBody>
      </p:sp>
      <p:sp>
        <p:nvSpPr>
          <p:cNvPr id="5" name="Footer Placeholder 4">
            <a:extLst>
              <a:ext uri="{FF2B5EF4-FFF2-40B4-BE49-F238E27FC236}">
                <a16:creationId xmlns:a16="http://schemas.microsoft.com/office/drawing/2014/main" id="{26FD7170-CB06-8DDF-266F-134373B382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1135D-3DAD-FAC3-CE4C-2ED9FEC86BEB}"/>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13854523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FBC68-44D3-2F85-1DFA-FB31EBEAB4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44F6D1-5FC5-D25E-6AA4-5514CF8A2B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B9D835-63B6-F42D-3901-0FC994CFCA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5C5C75-550B-CF3A-D8C0-0936E3B6E7F8}"/>
              </a:ext>
            </a:extLst>
          </p:cNvPr>
          <p:cNvSpPr>
            <a:spLocks noGrp="1"/>
          </p:cNvSpPr>
          <p:nvPr>
            <p:ph type="dt" sz="half" idx="10"/>
          </p:nvPr>
        </p:nvSpPr>
        <p:spPr/>
        <p:txBody>
          <a:bodyPr/>
          <a:lstStyle/>
          <a:p>
            <a:fld id="{8800F9A7-B59A-42C6-B3EB-24387C25F7A0}" type="datetime3">
              <a:rPr lang="en-US" smtClean="0"/>
              <a:t>8 August 2025</a:t>
            </a:fld>
            <a:endParaRPr lang="en-US"/>
          </a:p>
        </p:txBody>
      </p:sp>
      <p:sp>
        <p:nvSpPr>
          <p:cNvPr id="6" name="Footer Placeholder 5">
            <a:extLst>
              <a:ext uri="{FF2B5EF4-FFF2-40B4-BE49-F238E27FC236}">
                <a16:creationId xmlns:a16="http://schemas.microsoft.com/office/drawing/2014/main" id="{6C5086AF-7544-6261-7C47-68178E1F37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9AAE0B-ACE4-C042-7F76-2C261B188861}"/>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13494872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89355-D6A7-38BD-B8D0-562DB75B4E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AED6F1-14AB-07F4-FE07-C87938AF62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90076A-CEAA-DDF5-1548-EE5E7245B4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708E29-C685-A497-6F7E-E636939B7A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B6BAC2-83C5-73EE-027B-A3BAF3A9C8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1F6FD29-98FB-FA1F-F79D-88C204270989}"/>
              </a:ext>
            </a:extLst>
          </p:cNvPr>
          <p:cNvSpPr>
            <a:spLocks noGrp="1"/>
          </p:cNvSpPr>
          <p:nvPr>
            <p:ph type="dt" sz="half" idx="10"/>
          </p:nvPr>
        </p:nvSpPr>
        <p:spPr/>
        <p:txBody>
          <a:bodyPr/>
          <a:lstStyle/>
          <a:p>
            <a:fld id="{D16477C7-4C01-4008-86A6-E0EF1FC703C2}" type="datetime3">
              <a:rPr lang="en-US" smtClean="0"/>
              <a:t>8 August 2025</a:t>
            </a:fld>
            <a:endParaRPr lang="en-US"/>
          </a:p>
        </p:txBody>
      </p:sp>
      <p:sp>
        <p:nvSpPr>
          <p:cNvPr id="8" name="Footer Placeholder 7">
            <a:extLst>
              <a:ext uri="{FF2B5EF4-FFF2-40B4-BE49-F238E27FC236}">
                <a16:creationId xmlns:a16="http://schemas.microsoft.com/office/drawing/2014/main" id="{437F9B4B-FA80-4F61-5835-EA927A643A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52A0D9-9EFE-1D0F-494A-813C5B8EDCC0}"/>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12246588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C1895-D1DD-66B7-FA94-667CA2EACA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2F64D99-DC2A-1CC9-55F1-72437DFF9D7A}"/>
              </a:ext>
            </a:extLst>
          </p:cNvPr>
          <p:cNvSpPr>
            <a:spLocks noGrp="1"/>
          </p:cNvSpPr>
          <p:nvPr>
            <p:ph type="dt" sz="half" idx="10"/>
          </p:nvPr>
        </p:nvSpPr>
        <p:spPr/>
        <p:txBody>
          <a:bodyPr/>
          <a:lstStyle/>
          <a:p>
            <a:fld id="{46B3312D-B36A-49EB-AED7-D498DF948B1E}" type="datetime3">
              <a:rPr lang="en-US" smtClean="0"/>
              <a:t>8 August 2025</a:t>
            </a:fld>
            <a:endParaRPr lang="en-US"/>
          </a:p>
        </p:txBody>
      </p:sp>
      <p:sp>
        <p:nvSpPr>
          <p:cNvPr id="4" name="Footer Placeholder 3">
            <a:extLst>
              <a:ext uri="{FF2B5EF4-FFF2-40B4-BE49-F238E27FC236}">
                <a16:creationId xmlns:a16="http://schemas.microsoft.com/office/drawing/2014/main" id="{0A991A4E-AE27-C7E0-7B52-D604502B68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E0344E-9731-5220-C286-6F68F7DFF7D0}"/>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298374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AA9319-8304-033B-750C-8E69B8F38FA3}"/>
              </a:ext>
            </a:extLst>
          </p:cNvPr>
          <p:cNvSpPr>
            <a:spLocks noGrp="1"/>
          </p:cNvSpPr>
          <p:nvPr>
            <p:ph type="dt" sz="half" idx="10"/>
          </p:nvPr>
        </p:nvSpPr>
        <p:spPr/>
        <p:txBody>
          <a:bodyPr/>
          <a:lstStyle/>
          <a:p>
            <a:fld id="{39F587DF-5EB8-4015-BB66-D4837D023FD4}" type="datetime3">
              <a:rPr lang="en-US" smtClean="0"/>
              <a:t>8 August 2025</a:t>
            </a:fld>
            <a:endParaRPr lang="en-US"/>
          </a:p>
        </p:txBody>
      </p:sp>
      <p:sp>
        <p:nvSpPr>
          <p:cNvPr id="3" name="Footer Placeholder 2">
            <a:extLst>
              <a:ext uri="{FF2B5EF4-FFF2-40B4-BE49-F238E27FC236}">
                <a16:creationId xmlns:a16="http://schemas.microsoft.com/office/drawing/2014/main" id="{7275B42E-D1FD-EB1A-797B-9B59AD1E49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5E0F20-6E47-360D-C515-EE2D6B1B28FF}"/>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372610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BC1ACF-D052-4C76-A8AD-AC2626EA0823}"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1984621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6FADC-16E1-B22E-84E2-B069A5D3D6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4E6BAA-5B7B-0B55-2D2F-04C6255B4A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475AFD-D9F9-1C4F-E2D1-D44E8AC79D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67E884-5E38-24D7-703B-27D04F471C12}"/>
              </a:ext>
            </a:extLst>
          </p:cNvPr>
          <p:cNvSpPr>
            <a:spLocks noGrp="1"/>
          </p:cNvSpPr>
          <p:nvPr>
            <p:ph type="dt" sz="half" idx="10"/>
          </p:nvPr>
        </p:nvSpPr>
        <p:spPr/>
        <p:txBody>
          <a:bodyPr/>
          <a:lstStyle/>
          <a:p>
            <a:fld id="{6CCC2625-333D-4A77-AA29-EA73C3699C8B}" type="datetime3">
              <a:rPr lang="en-US" smtClean="0"/>
              <a:t>8 August 2025</a:t>
            </a:fld>
            <a:endParaRPr lang="en-US"/>
          </a:p>
        </p:txBody>
      </p:sp>
      <p:sp>
        <p:nvSpPr>
          <p:cNvPr id="6" name="Footer Placeholder 5">
            <a:extLst>
              <a:ext uri="{FF2B5EF4-FFF2-40B4-BE49-F238E27FC236}">
                <a16:creationId xmlns:a16="http://schemas.microsoft.com/office/drawing/2014/main" id="{0A9116F8-4E9E-4972-D341-B2B4C1C894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19D958-12C1-1687-646C-3A80B67FC5A6}"/>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1947235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34459-4841-C463-B014-5975C6B1C9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224067-205E-28A9-9011-30D684CA05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586037-354B-9586-75FA-F918F7A41A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1F77A1-32E1-7DD7-3FE2-097F76707CF4}"/>
              </a:ext>
            </a:extLst>
          </p:cNvPr>
          <p:cNvSpPr>
            <a:spLocks noGrp="1"/>
          </p:cNvSpPr>
          <p:nvPr>
            <p:ph type="dt" sz="half" idx="10"/>
          </p:nvPr>
        </p:nvSpPr>
        <p:spPr/>
        <p:txBody>
          <a:bodyPr/>
          <a:lstStyle/>
          <a:p>
            <a:fld id="{EFAFF68F-B4F1-4C9A-96E6-8B3553112269}" type="datetime3">
              <a:rPr lang="en-US" smtClean="0"/>
              <a:t>8 August 2025</a:t>
            </a:fld>
            <a:endParaRPr lang="en-US"/>
          </a:p>
        </p:txBody>
      </p:sp>
      <p:sp>
        <p:nvSpPr>
          <p:cNvPr id="6" name="Footer Placeholder 5">
            <a:extLst>
              <a:ext uri="{FF2B5EF4-FFF2-40B4-BE49-F238E27FC236}">
                <a16:creationId xmlns:a16="http://schemas.microsoft.com/office/drawing/2014/main" id="{C51E6AB4-1261-FA51-B97D-7BFB78B21D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541626-1A8E-C7AC-1201-E15BB30FE30B}"/>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12178639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7A598-7D4B-2E4D-3726-A7401ABF47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6CDB79-E554-5C27-0438-B534863E8C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0AF075-3CEA-F4A0-C90D-BBC64A0D10E7}"/>
              </a:ext>
            </a:extLst>
          </p:cNvPr>
          <p:cNvSpPr>
            <a:spLocks noGrp="1"/>
          </p:cNvSpPr>
          <p:nvPr>
            <p:ph type="dt" sz="half" idx="10"/>
          </p:nvPr>
        </p:nvSpPr>
        <p:spPr/>
        <p:txBody>
          <a:bodyPr/>
          <a:lstStyle/>
          <a:p>
            <a:fld id="{6CFB7ABC-7BBB-4623-86A1-8CE7F415C7AF}" type="datetime3">
              <a:rPr lang="en-US" smtClean="0"/>
              <a:t>8 August 2025</a:t>
            </a:fld>
            <a:endParaRPr lang="en-US"/>
          </a:p>
        </p:txBody>
      </p:sp>
      <p:sp>
        <p:nvSpPr>
          <p:cNvPr id="5" name="Footer Placeholder 4">
            <a:extLst>
              <a:ext uri="{FF2B5EF4-FFF2-40B4-BE49-F238E27FC236}">
                <a16:creationId xmlns:a16="http://schemas.microsoft.com/office/drawing/2014/main" id="{CB7F9524-E431-6371-F425-F750E6024B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EA5CFC-D62D-FB7B-70F9-B29C4677944B}"/>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24317896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B4BEDD-D31D-FF98-C1BF-67E79609E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40C026-0186-72CF-086B-1F4D06378A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0171F4-C4EA-5782-8B0A-6033C6ADB7D6}"/>
              </a:ext>
            </a:extLst>
          </p:cNvPr>
          <p:cNvSpPr>
            <a:spLocks noGrp="1"/>
          </p:cNvSpPr>
          <p:nvPr>
            <p:ph type="dt" sz="half" idx="10"/>
          </p:nvPr>
        </p:nvSpPr>
        <p:spPr/>
        <p:txBody>
          <a:bodyPr/>
          <a:lstStyle/>
          <a:p>
            <a:fld id="{8857FA77-D271-4879-A584-43C79C497BBC}" type="datetime3">
              <a:rPr lang="en-US" smtClean="0"/>
              <a:t>8 August 2025</a:t>
            </a:fld>
            <a:endParaRPr lang="en-US"/>
          </a:p>
        </p:txBody>
      </p:sp>
      <p:sp>
        <p:nvSpPr>
          <p:cNvPr id="5" name="Footer Placeholder 4">
            <a:extLst>
              <a:ext uri="{FF2B5EF4-FFF2-40B4-BE49-F238E27FC236}">
                <a16:creationId xmlns:a16="http://schemas.microsoft.com/office/drawing/2014/main" id="{5C8686E9-67BD-5C91-7AC1-6D35F9E08E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A18801-EA1D-F16F-9A4B-FFF070237B20}"/>
              </a:ext>
            </a:extLst>
          </p:cNvPr>
          <p:cNvSpPr>
            <a:spLocks noGrp="1"/>
          </p:cNvSpPr>
          <p:nvPr>
            <p:ph type="sldNum" sz="quarter" idx="12"/>
          </p:nvPr>
        </p:nvSpPr>
        <p:spPr/>
        <p:txBody>
          <a:bodyPr/>
          <a:lstStyle/>
          <a:p>
            <a:fld id="{AD0B3226-1329-4865-95B2-B0DEE454CF21}" type="slidenum">
              <a:rPr lang="en-US" smtClean="0"/>
              <a:t>‹#›</a:t>
            </a:fld>
            <a:endParaRPr lang="en-US"/>
          </a:p>
        </p:txBody>
      </p:sp>
    </p:spTree>
    <p:extLst>
      <p:ext uri="{BB962C8B-B14F-4D97-AF65-F5344CB8AC3E}">
        <p14:creationId xmlns:p14="http://schemas.microsoft.com/office/powerpoint/2010/main" val="21714205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t>08-08-2025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38602406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t>08-08-2025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538376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629789-0700-4C60-8693-2AB9435CC865}" type="datetimeFigureOut">
              <a:rPr lang="en-IN" smtClean="0"/>
              <a:t>08-08-2025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23198808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1629789-0700-4C60-8693-2AB9435CC865}" type="datetimeFigureOut">
              <a:rPr lang="en-IN" smtClean="0"/>
              <a:t>08-08-2025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2254245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1629789-0700-4C60-8693-2AB9435CC865}" type="datetimeFigureOut">
              <a:rPr lang="en-IN" smtClean="0"/>
              <a:t>08-08-2025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31290778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1629789-0700-4C60-8693-2AB9435CC865}" type="datetimeFigureOut">
              <a:rPr lang="en-IN" smtClean="0"/>
              <a:t>08-08-2025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1451461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5BC1ACF-D052-4C76-A8AD-AC2626EA0823}"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42574075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629789-0700-4C60-8693-2AB9435CC865}" type="datetimeFigureOut">
              <a:rPr lang="en-IN" smtClean="0"/>
              <a:t>08-08-2025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16331642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629789-0700-4C60-8693-2AB9435CC865}" type="datetimeFigureOut">
              <a:rPr lang="en-IN" smtClean="0"/>
              <a:t>08-08-2025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65975255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629789-0700-4C60-8693-2AB9435CC865}" type="datetimeFigureOut">
              <a:rPr lang="en-IN" smtClean="0"/>
              <a:t>08-08-2025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4332709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t>08-08-2025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308794353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1629789-0700-4C60-8693-2AB9435CC865}" type="datetimeFigureOut">
              <a:rPr lang="en-IN" smtClean="0"/>
              <a:t>08-08-2025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85642-3C4C-40F3-90B5-3DEF5F82D92D}" type="slidenum">
              <a:rPr lang="en-IN" smtClean="0"/>
              <a:t>‹#›</a:t>
            </a:fld>
            <a:endParaRPr lang="en-IN"/>
          </a:p>
        </p:txBody>
      </p:sp>
    </p:spTree>
    <p:extLst>
      <p:ext uri="{BB962C8B-B14F-4D97-AF65-F5344CB8AC3E}">
        <p14:creationId xmlns:p14="http://schemas.microsoft.com/office/powerpoint/2010/main" val="154686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BC1ACF-D052-4C76-A8AD-AC2626EA0823}" type="datetimeFigureOut">
              <a:rPr lang="en-US" smtClean="0"/>
              <a:t>8/8/2025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2717793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BC1ACF-D052-4C76-A8AD-AC2626EA0823}" type="datetimeFigureOut">
              <a:rPr lang="en-US" smtClean="0"/>
              <a:t>8/8/2025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3065954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C1ACF-D052-4C76-A8AD-AC2626EA0823}" type="datetimeFigureOut">
              <a:rPr lang="en-US" smtClean="0"/>
              <a:t>8/8/2025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1343516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BC1ACF-D052-4C76-A8AD-AC2626EA0823}"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2874109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BC1ACF-D052-4C76-A8AD-AC2626EA0823}"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9C56D1-6350-4592-B5D2-05578C358DA2}" type="slidenum">
              <a:rPr lang="en-US" smtClean="0"/>
              <a:t>‹#›</a:t>
            </a:fld>
            <a:endParaRPr lang="en-US"/>
          </a:p>
        </p:txBody>
      </p:sp>
    </p:spTree>
    <p:extLst>
      <p:ext uri="{BB962C8B-B14F-4D97-AF65-F5344CB8AC3E}">
        <p14:creationId xmlns:p14="http://schemas.microsoft.com/office/powerpoint/2010/main" val="1397141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C1ACF-D052-4C76-A8AD-AC2626EA0823}" type="datetimeFigureOut">
              <a:rPr lang="en-US" smtClean="0"/>
              <a:t>8/8/2025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9C56D1-6350-4592-B5D2-05578C358DA2}" type="slidenum">
              <a:rPr lang="en-US" smtClean="0"/>
              <a:t>‹#›</a:t>
            </a:fld>
            <a:endParaRPr lang="en-US"/>
          </a:p>
        </p:txBody>
      </p:sp>
    </p:spTree>
    <p:extLst>
      <p:ext uri="{BB962C8B-B14F-4D97-AF65-F5344CB8AC3E}">
        <p14:creationId xmlns:p14="http://schemas.microsoft.com/office/powerpoint/2010/main" val="3817926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629789-0700-4C60-8693-2AB9435CC865}" type="datetimeFigureOut">
              <a:rPr lang="en-IN" smtClean="0">
                <a:solidFill>
                  <a:prstClr val="black">
                    <a:tint val="75000"/>
                  </a:prstClr>
                </a:solidFill>
              </a:rPr>
              <a:pPr/>
              <a:t>08-08-2025</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C85642-3C4C-40F3-90B5-3DEF5F82D92D}"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6461875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1288FC-A0E5-4456-2346-1E208F37AC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32075B-F5BE-C75B-3B86-F80F8D4351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BCDCDB-3AF7-5AB2-4A56-ED8BB9669C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C4F4FD-D14E-48E0-AC8B-4B6CC62D9A2A}" type="datetime3">
              <a:rPr lang="en-US" smtClean="0"/>
              <a:t>8 August 2025</a:t>
            </a:fld>
            <a:endParaRPr lang="en-US"/>
          </a:p>
        </p:txBody>
      </p:sp>
      <p:sp>
        <p:nvSpPr>
          <p:cNvPr id="5" name="Footer Placeholder 4">
            <a:extLst>
              <a:ext uri="{FF2B5EF4-FFF2-40B4-BE49-F238E27FC236}">
                <a16:creationId xmlns:a16="http://schemas.microsoft.com/office/drawing/2014/main" id="{44152304-3C5E-2027-90E2-D3825FE8CB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2C919B-C79F-BB79-4B15-678A49CF5C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0B3226-1329-4865-95B2-B0DEE454CF21}" type="slidenum">
              <a:rPr lang="en-US" smtClean="0"/>
              <a:t>‹#›</a:t>
            </a:fld>
            <a:endParaRPr lang="en-US"/>
          </a:p>
        </p:txBody>
      </p:sp>
    </p:spTree>
    <p:extLst>
      <p:ext uri="{BB962C8B-B14F-4D97-AF65-F5344CB8AC3E}">
        <p14:creationId xmlns:p14="http://schemas.microsoft.com/office/powerpoint/2010/main" val="31429518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629789-0700-4C60-8693-2AB9435CC865}" type="datetimeFigureOut">
              <a:rPr lang="en-IN" smtClean="0"/>
              <a:t>08-08-2025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C85642-3C4C-40F3-90B5-3DEF5F82D92D}" type="slidenum">
              <a:rPr lang="en-IN" smtClean="0"/>
              <a:t>‹#›</a:t>
            </a:fld>
            <a:endParaRPr lang="en-IN"/>
          </a:p>
        </p:txBody>
      </p:sp>
    </p:spTree>
    <p:extLst>
      <p:ext uri="{BB962C8B-B14F-4D97-AF65-F5344CB8AC3E}">
        <p14:creationId xmlns:p14="http://schemas.microsoft.com/office/powerpoint/2010/main" val="9526194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0.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g"/><Relationship Id="rId1" Type="http://schemas.openxmlformats.org/officeDocument/2006/relationships/slideLayout" Target="../slideLayouts/slideLayout13.xml"/><Relationship Id="rId5" Type="http://schemas.openxmlformats.org/officeDocument/2006/relationships/image" Target="../media/image11.png"/><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4.jpg"/><Relationship Id="rId4" Type="http://schemas.openxmlformats.org/officeDocument/2006/relationships/image" Target="../media/image7.sv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13.xml"/><Relationship Id="rId5" Type="http://schemas.openxmlformats.org/officeDocument/2006/relationships/image" Target="../media/image7.svg"/><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7.svg"/><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13.xml"/><Relationship Id="rId5" Type="http://schemas.openxmlformats.org/officeDocument/2006/relationships/image" Target="../media/image7.svg"/><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7.svg"/><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7.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6.svg"/><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g"/><Relationship Id="rId1" Type="http://schemas.openxmlformats.org/officeDocument/2006/relationships/slideLayout" Target="../slideLayouts/slideLayout24.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g"/><Relationship Id="rId1" Type="http://schemas.openxmlformats.org/officeDocument/2006/relationships/slideLayout" Target="../slideLayouts/slideLayout24.xml"/><Relationship Id="rId5" Type="http://schemas.openxmlformats.org/officeDocument/2006/relationships/image" Target="../media/image10.png"/><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g"/><Relationship Id="rId1" Type="http://schemas.openxmlformats.org/officeDocument/2006/relationships/slideLayout" Target="../slideLayouts/slideLayout24.xml"/><Relationship Id="rId5" Type="http://schemas.openxmlformats.org/officeDocument/2006/relationships/image" Target="../media/image5.png"/><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3.xml"/><Relationship Id="rId5" Type="http://schemas.openxmlformats.org/officeDocument/2006/relationships/image" Target="../media/image7.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3.xml"/><Relationship Id="rId5" Type="http://schemas.openxmlformats.org/officeDocument/2006/relationships/image" Target="../media/image7.sv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0" y="0"/>
            <a:ext cx="6248400" cy="6858000"/>
          </a:xfrm>
          <a:prstGeom prst="rect">
            <a:avLst/>
          </a:prstGeom>
          <a:solidFill>
            <a:schemeClr val="bg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p:cNvSpPr/>
          <p:nvPr/>
        </p:nvSpPr>
        <p:spPr>
          <a:xfrm>
            <a:off x="350520" y="2238631"/>
            <a:ext cx="5547360" cy="280076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MCA21 Version 3 – Implementation of Annual Filing Forms</a:t>
            </a:r>
            <a:endParaRPr kumimoji="0" lang="en-IN" sz="4400" b="0"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90D05751-97C4-57D6-3C7B-3397DA8EDA7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820" y="44143"/>
            <a:ext cx="4586715" cy="1082718"/>
          </a:xfrm>
          <a:prstGeom prst="rect">
            <a:avLst/>
          </a:prstGeom>
        </p:spPr>
      </p:pic>
    </p:spTree>
    <p:extLst>
      <p:ext uri="{BB962C8B-B14F-4D97-AF65-F5344CB8AC3E}">
        <p14:creationId xmlns:p14="http://schemas.microsoft.com/office/powerpoint/2010/main" val="2118446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F6A2C-EAE6-C1F8-E591-A9A07FB6A78D}"/>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7383B212-F0D7-311D-6AF8-B69A78C7CEAA}"/>
              </a:ext>
            </a:extLst>
          </p:cNvPr>
          <p:cNvGrpSpPr/>
          <p:nvPr/>
        </p:nvGrpSpPr>
        <p:grpSpPr>
          <a:xfrm>
            <a:off x="0" y="198879"/>
            <a:ext cx="11790395" cy="754743"/>
            <a:chOff x="-19050" y="377371"/>
            <a:chExt cx="10752042" cy="754743"/>
          </a:xfrm>
        </p:grpSpPr>
        <p:sp>
          <p:nvSpPr>
            <p:cNvPr id="14" name="Rectangle: Rounded Corners 13">
              <a:extLst>
                <a:ext uri="{FF2B5EF4-FFF2-40B4-BE49-F238E27FC236}">
                  <a16:creationId xmlns:a16="http://schemas.microsoft.com/office/drawing/2014/main" id="{FB77022E-0670-B449-375A-CE15F999FAC6}"/>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0B2EBEF0-4217-8E48-38AC-67E442CB7DF2}"/>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TextBox 20">
              <a:extLst>
                <a:ext uri="{FF2B5EF4-FFF2-40B4-BE49-F238E27FC236}">
                  <a16:creationId xmlns:a16="http://schemas.microsoft.com/office/drawing/2014/main" id="{BC531CC1-1AAA-A2F4-8689-CAF833E930F2}"/>
                </a:ext>
              </a:extLst>
            </p:cNvPr>
            <p:cNvSpPr txBox="1"/>
            <p:nvPr/>
          </p:nvSpPr>
          <p:spPr>
            <a:xfrm>
              <a:off x="347186" y="492124"/>
              <a:ext cx="1038580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Linked Filing System:</a:t>
              </a:r>
            </a:p>
          </p:txBody>
        </p:sp>
      </p:grpSp>
      <p:pic>
        <p:nvPicPr>
          <p:cNvPr id="9" name="Picture 8">
            <a:extLst>
              <a:ext uri="{FF2B5EF4-FFF2-40B4-BE49-F238E27FC236}">
                <a16:creationId xmlns:a16="http://schemas.microsoft.com/office/drawing/2014/main" id="{3FA3F24E-81AD-84A8-B4B2-303AFE2C20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Freeform 31">
            <a:extLst>
              <a:ext uri="{FF2B5EF4-FFF2-40B4-BE49-F238E27FC236}">
                <a16:creationId xmlns:a16="http://schemas.microsoft.com/office/drawing/2014/main" id="{DE784BCE-9A23-58C8-D001-659A7E17B267}"/>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5" name="Picture 4">
            <a:extLst>
              <a:ext uri="{FF2B5EF4-FFF2-40B4-BE49-F238E27FC236}">
                <a16:creationId xmlns:a16="http://schemas.microsoft.com/office/drawing/2014/main" id="{2BC27CF0-2388-0D5C-4F3A-5596A63F79A4}"/>
              </a:ext>
            </a:extLst>
          </p:cNvPr>
          <p:cNvPicPr>
            <a:picLocks noChangeAspect="1"/>
          </p:cNvPicPr>
          <p:nvPr/>
        </p:nvPicPr>
        <p:blipFill>
          <a:blip r:embed="rId5"/>
          <a:srcRect l="14604" r="5445" b="50172"/>
          <a:stretch>
            <a:fillRect/>
          </a:stretch>
        </p:blipFill>
        <p:spPr>
          <a:xfrm>
            <a:off x="68717" y="1740515"/>
            <a:ext cx="5550873" cy="3277733"/>
          </a:xfrm>
          <a:prstGeom prst="rect">
            <a:avLst/>
          </a:prstGeom>
        </p:spPr>
      </p:pic>
      <p:pic>
        <p:nvPicPr>
          <p:cNvPr id="6" name="Picture 5">
            <a:extLst>
              <a:ext uri="{FF2B5EF4-FFF2-40B4-BE49-F238E27FC236}">
                <a16:creationId xmlns:a16="http://schemas.microsoft.com/office/drawing/2014/main" id="{402D051C-FAC3-E6A4-8007-E9715DF060D7}"/>
              </a:ext>
            </a:extLst>
          </p:cNvPr>
          <p:cNvPicPr>
            <a:picLocks noChangeAspect="1"/>
          </p:cNvPicPr>
          <p:nvPr/>
        </p:nvPicPr>
        <p:blipFill>
          <a:blip r:embed="rId5"/>
          <a:srcRect t="50368"/>
          <a:stretch>
            <a:fillRect/>
          </a:stretch>
        </p:blipFill>
        <p:spPr>
          <a:xfrm>
            <a:off x="5697347" y="1813429"/>
            <a:ext cx="6379773" cy="3000039"/>
          </a:xfrm>
          <a:prstGeom prst="rect">
            <a:avLst/>
          </a:prstGeom>
        </p:spPr>
      </p:pic>
      <p:sp>
        <p:nvSpPr>
          <p:cNvPr id="7" name="Rectangle 6">
            <a:extLst>
              <a:ext uri="{FF2B5EF4-FFF2-40B4-BE49-F238E27FC236}">
                <a16:creationId xmlns:a16="http://schemas.microsoft.com/office/drawing/2014/main" id="{7B51347A-1142-09EA-1EF2-D4F962AE4318}"/>
              </a:ext>
            </a:extLst>
          </p:cNvPr>
          <p:cNvSpPr/>
          <p:nvPr/>
        </p:nvSpPr>
        <p:spPr>
          <a:xfrm>
            <a:off x="1336916" y="4206241"/>
            <a:ext cx="460353" cy="548640"/>
          </a:xfrm>
          <a:prstGeom prst="rect">
            <a:avLst/>
          </a:prstGeom>
          <a:solidFill>
            <a:srgbClr val="E55753"/>
          </a:solidFill>
          <a:ln>
            <a:solidFill>
              <a:srgbClr val="E557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A14B789-ED52-8772-3E4E-7C4B90A384A9}"/>
              </a:ext>
            </a:extLst>
          </p:cNvPr>
          <p:cNvSpPr txBox="1"/>
          <p:nvPr/>
        </p:nvSpPr>
        <p:spPr>
          <a:xfrm>
            <a:off x="401604" y="5286523"/>
            <a:ext cx="9322568" cy="1387367"/>
          </a:xfrm>
          <a:prstGeom prst="rect">
            <a:avLst/>
          </a:prstGeom>
          <a:noFill/>
        </p:spPr>
        <p:txBody>
          <a:bodyPr wrap="square">
            <a:spAutoFit/>
          </a:bodyPr>
          <a:lstStyle/>
          <a:p>
            <a:pPr marL="0" marR="0">
              <a:lnSpc>
                <a:spcPct val="107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Linked forms are triggered based on </a:t>
            </a:r>
            <a:r>
              <a:rPr lang="en-US" sz="2000" dirty="0">
                <a:latin typeface="Times New Roman" panose="02020603050405020304" pitchFamily="18" charset="0"/>
                <a:ea typeface="Calibri" panose="020F0502020204030204" pitchFamily="34" charset="0"/>
                <a:cs typeface="Times New Roman" panose="02020603050405020304" pitchFamily="18" charset="0"/>
              </a:rPr>
              <a:t>fields selected</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in the parent form (e.g., CSR applicability, subsidiaries, etc.)</a:t>
            </a:r>
          </a:p>
          <a:p>
            <a:pPr marL="0" marR="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 In case of AOC-4(XBRL), only Form CSR-2 will be filed as linked form. </a:t>
            </a:r>
          </a:p>
        </p:txBody>
      </p:sp>
    </p:spTree>
    <p:extLst>
      <p:ext uri="{BB962C8B-B14F-4D97-AF65-F5344CB8AC3E}">
        <p14:creationId xmlns:p14="http://schemas.microsoft.com/office/powerpoint/2010/main" val="1143883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0">
            <a:extLst>
              <a:ext uri="{FF2B5EF4-FFF2-40B4-BE49-F238E27FC236}">
                <a16:creationId xmlns:a16="http://schemas.microsoft.com/office/drawing/2014/main" id="{97D94538-6DA5-44AC-B9DB-97E894F10B7F}"/>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9A45964E-C55C-43B6-86B4-B88224D707CE}"/>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2A30CF-8C67-4E6C-BB77-EE6B6C450B9F}"/>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58BE1606-18E3-B6B5-3E26-29BB1A25A6C1}"/>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4F203F8E-9D3B-4666-8348-1ECE6BBBAD3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7" name="TextBox 6">
            <a:extLst>
              <a:ext uri="{FF2B5EF4-FFF2-40B4-BE49-F238E27FC236}">
                <a16:creationId xmlns:a16="http://schemas.microsoft.com/office/drawing/2014/main" id="{2743FEFB-0272-025D-BA8B-FC1A633D85B4}"/>
              </a:ext>
            </a:extLst>
          </p:cNvPr>
          <p:cNvSpPr txBox="1"/>
          <p:nvPr/>
        </p:nvSpPr>
        <p:spPr>
          <a:xfrm>
            <a:off x="544146" y="1659449"/>
            <a:ext cx="8452670" cy="3881255"/>
          </a:xfrm>
          <a:prstGeom prst="rect">
            <a:avLst/>
          </a:prstGeom>
          <a:noFill/>
        </p:spPr>
        <p:txBody>
          <a:bodyPr wrap="square">
            <a:spAutoFit/>
          </a:bodyPr>
          <a:lstStyle/>
          <a:p>
            <a:pPr marR="0" lvl="0">
              <a:lnSpc>
                <a:spcPct val="107000"/>
              </a:lnSpc>
              <a:spcBef>
                <a:spcPts val="0"/>
              </a:spcBef>
              <a:spcAft>
                <a:spcPts val="0"/>
              </a:spcAft>
            </a:pPr>
            <a:r>
              <a:rPr lang="en-US" sz="2800" b="1" u="sng" strike="noStrike" dirty="0">
                <a:solidFill>
                  <a:srgbClr val="041E42"/>
                </a:solidFill>
                <a:effectLst/>
                <a:latin typeface="Times New Roman" panose="02020603050405020304" pitchFamily="18" charset="0"/>
                <a:ea typeface="Calibri" panose="020F0502020204030204" pitchFamily="34" charset="0"/>
                <a:cs typeface="Times New Roman" panose="02020603050405020304" pitchFamily="18" charset="0"/>
              </a:rPr>
              <a:t>Important </a:t>
            </a:r>
            <a:r>
              <a:rPr lang="en-US" sz="2800" b="1" u="sng" dirty="0">
                <a:solidFill>
                  <a:srgbClr val="041E42"/>
                </a:solidFill>
                <a:latin typeface="Times New Roman" panose="02020603050405020304" pitchFamily="18" charset="0"/>
                <a:ea typeface="Calibri" panose="020F0502020204030204" pitchFamily="34" charset="0"/>
                <a:cs typeface="Times New Roman" panose="02020603050405020304" pitchFamily="18" charset="0"/>
              </a:rPr>
              <a:t>Note :</a:t>
            </a:r>
          </a:p>
          <a:p>
            <a:pPr marR="0" lvl="0">
              <a:lnSpc>
                <a:spcPct val="107000"/>
              </a:lnSpc>
              <a:spcBef>
                <a:spcPts val="0"/>
              </a:spcBef>
              <a:spcAft>
                <a:spcPts val="0"/>
              </a:spcAft>
            </a:pPr>
            <a:endParaRPr lang="en-US" sz="3200" b="1" u="sng" dirty="0">
              <a:solidFill>
                <a:srgbClr val="041E42"/>
              </a:solidFill>
              <a:latin typeface="Times New Roman" panose="02020603050405020304" pitchFamily="18"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pPr>
            <a:r>
              <a:rPr lang="en-US" sz="2400" u="none" strike="noStrike" dirty="0">
                <a:solidFill>
                  <a:srgbClr val="041E42"/>
                </a:solidFill>
                <a:effectLst/>
                <a:latin typeface="Times New Roman" panose="02020603050405020304" pitchFamily="18" charset="0"/>
                <a:ea typeface="Calibri" panose="020F0502020204030204" pitchFamily="34" charset="0"/>
                <a:cs typeface="Times New Roman" panose="02020603050405020304" pitchFamily="18" charset="0"/>
              </a:rPr>
              <a:t>While the attachment “Directors Report” </a:t>
            </a:r>
            <a:r>
              <a:rPr lang="en-US" sz="2400" dirty="0">
                <a:solidFill>
                  <a:srgbClr val="041E42"/>
                </a:solidFill>
                <a:latin typeface="Times New Roman" panose="02020603050405020304" pitchFamily="18" charset="0"/>
                <a:ea typeface="Calibri" panose="020F0502020204030204" pitchFamily="34" charset="0"/>
                <a:cs typeface="Times New Roman" panose="02020603050405020304" pitchFamily="18" charset="0"/>
              </a:rPr>
              <a:t>got removed, however copy of financial statements (including Board‘s report, auditors‘ report, and other documents) is be attached mandatorily while filing AOC-4, AOC-4 CFS, AOC-4 NBFC and AOC-4 NBFC CFS.</a:t>
            </a:r>
          </a:p>
          <a:p>
            <a:pPr marR="0" lvl="0" algn="just">
              <a:lnSpc>
                <a:spcPct val="107000"/>
              </a:lnSpc>
              <a:spcBef>
                <a:spcPts val="0"/>
              </a:spcBef>
              <a:spcAft>
                <a:spcPts val="0"/>
              </a:spcAft>
            </a:pPr>
            <a:endParaRPr lang="en-US" sz="2400" dirty="0">
              <a:solidFill>
                <a:srgbClr val="041E42"/>
              </a:solidFill>
              <a:latin typeface="Times New Roman" panose="02020603050405020304" pitchFamily="18"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pPr>
            <a:r>
              <a:rPr lang="en-US" sz="2400" dirty="0">
                <a:solidFill>
                  <a:srgbClr val="041E42"/>
                </a:solidFill>
                <a:latin typeface="Times New Roman" panose="02020603050405020304" pitchFamily="18" charset="0"/>
                <a:ea typeface="Calibri" panose="020F0502020204030204" pitchFamily="34" charset="0"/>
                <a:cs typeface="Times New Roman" panose="02020603050405020304" pitchFamily="18" charset="0"/>
              </a:rPr>
              <a:t>Also, above mentioned attachment is required to be attached while filing AOC-4 XBRL in addition to XBRL financial statements</a:t>
            </a:r>
            <a:r>
              <a:rPr lang="en-US" sz="2800" dirty="0">
                <a:solidFill>
                  <a:srgbClr val="041E42"/>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u="none" strike="noStrike" dirty="0">
              <a:solidFill>
                <a:srgbClr val="041E42"/>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31BF9261-6E54-27B5-6B78-E125B4841DAB}"/>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Linked Filing System:</a:t>
            </a:r>
          </a:p>
        </p:txBody>
      </p:sp>
      <p:pic>
        <p:nvPicPr>
          <p:cNvPr id="4" name="Picture 3">
            <a:extLst>
              <a:ext uri="{FF2B5EF4-FFF2-40B4-BE49-F238E27FC236}">
                <a16:creationId xmlns:a16="http://schemas.microsoft.com/office/drawing/2014/main" id="{3A9EB282-22B3-E0F4-249F-999BF7592F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2286758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569D3-AD7B-1397-2133-4A6B2C90973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B64C6DF-8796-7B77-99A8-F684794E8400}"/>
              </a:ext>
            </a:extLst>
          </p:cNvPr>
          <p:cNvSpPr/>
          <p:nvPr/>
        </p:nvSpPr>
        <p:spPr>
          <a:xfrm>
            <a:off x="387180" y="3501350"/>
            <a:ext cx="7520804"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E11E34"/>
                </a:solidFill>
                <a:effectLst/>
                <a:uLnTx/>
                <a:uFillTx/>
                <a:latin typeface="Times New Roman" panose="02020603050405020304" pitchFamily="18" charset="0"/>
                <a:ea typeface="+mn-ea"/>
                <a:cs typeface="Times New Roman" panose="02020603050405020304" pitchFamily="18" charset="0"/>
              </a:rPr>
              <a:t>Mode of Filing</a:t>
            </a:r>
            <a:endParaRPr kumimoji="0" lang="en-US" sz="3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F2C1BDF0-E289-4FC0-BB8E-8084526FFC5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673" y="180126"/>
            <a:ext cx="4586715" cy="1082718"/>
          </a:xfrm>
          <a:prstGeom prst="rect">
            <a:avLst/>
          </a:prstGeom>
        </p:spPr>
      </p:pic>
      <p:pic>
        <p:nvPicPr>
          <p:cNvPr id="3" name="Picture 2" descr="A white and green graph and arrow&#10;&#10;AI-generated content may be incorrect.">
            <a:extLst>
              <a:ext uri="{FF2B5EF4-FFF2-40B4-BE49-F238E27FC236}">
                <a16:creationId xmlns:a16="http://schemas.microsoft.com/office/drawing/2014/main" id="{C0735348-7C8D-4B92-AD19-13F70AB38B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4654" y="1892047"/>
            <a:ext cx="3634817" cy="3634817"/>
          </a:xfrm>
          <a:prstGeom prst="rect">
            <a:avLst/>
          </a:prstGeom>
        </p:spPr>
      </p:pic>
    </p:spTree>
    <p:extLst>
      <p:ext uri="{BB962C8B-B14F-4D97-AF65-F5344CB8AC3E}">
        <p14:creationId xmlns:p14="http://schemas.microsoft.com/office/powerpoint/2010/main" val="3352347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0">
            <a:extLst>
              <a:ext uri="{FF2B5EF4-FFF2-40B4-BE49-F238E27FC236}">
                <a16:creationId xmlns:a16="http://schemas.microsoft.com/office/drawing/2014/main" id="{97D94538-6DA5-44AC-B9DB-97E894F10B7F}"/>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9A45964E-C55C-43B6-86B4-B88224D707CE}"/>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2A30CF-8C67-4E6C-BB77-EE6B6C450B9F}"/>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58BE1606-18E3-B6B5-3E26-29BB1A25A6C1}"/>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4F203F8E-9D3B-4666-8348-1ECE6BBBAD3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35CCDF93-CDE2-010B-77FA-7ADE2E7211FD}"/>
              </a:ext>
            </a:extLst>
          </p:cNvPr>
          <p:cNvSpPr txBox="1"/>
          <p:nvPr/>
        </p:nvSpPr>
        <p:spPr>
          <a:xfrm>
            <a:off x="401604" y="1412557"/>
            <a:ext cx="8845427" cy="4921155"/>
          </a:xfrm>
          <a:prstGeom prst="rect">
            <a:avLst/>
          </a:prstGeom>
          <a:noFill/>
        </p:spPr>
        <p:txBody>
          <a:bodyPr wrap="square" rtlCol="0">
            <a:spAutoFit/>
          </a:bodyPr>
          <a:lstStyle/>
          <a:p>
            <a:pPr marL="342900" lvl="0" indent="-342900" algn="just">
              <a:lnSpc>
                <a:spcPct val="115000"/>
              </a:lnSpc>
              <a:spcBef>
                <a:spcPts val="600"/>
              </a:spcBef>
              <a:spcAft>
                <a:spcPts val="600"/>
              </a:spcAft>
              <a:buFont typeface="Arial" panose="020B0604020202020204" pitchFamily="34" charset="0"/>
              <a:buChar char="•"/>
              <a:defRPr/>
            </a:pPr>
            <a:r>
              <a:rPr lang="en-US" sz="2400" b="1" dirty="0">
                <a:latin typeface="Times New Roman" panose="02020603050405020304" pitchFamily="18" charset="0"/>
                <a:cs typeface="Times New Roman" panose="02020603050405020304" pitchFamily="18" charset="0"/>
              </a:rPr>
              <a:t>Dual Filing Options</a:t>
            </a:r>
            <a:r>
              <a:rPr lang="en-US" sz="2400" dirty="0">
                <a:latin typeface="Times New Roman" panose="02020603050405020304" pitchFamily="18" charset="0"/>
                <a:cs typeface="Times New Roman" panose="02020603050405020304" pitchFamily="18" charset="0"/>
              </a:rPr>
              <a:t>: Users can now file the forms via online </a:t>
            </a:r>
            <a:r>
              <a:rPr lang="en-US" sz="2400" b="1" dirty="0">
                <a:latin typeface="Times New Roman" panose="02020603050405020304" pitchFamily="18" charset="0"/>
                <a:cs typeface="Times New Roman" panose="02020603050405020304" pitchFamily="18" charset="0"/>
              </a:rPr>
              <a:t>(web-based)</a:t>
            </a:r>
            <a:r>
              <a:rPr lang="en-US" sz="2400" dirty="0">
                <a:latin typeface="Times New Roman" panose="02020603050405020304" pitchFamily="18" charset="0"/>
                <a:cs typeface="Times New Roman" panose="02020603050405020304" pitchFamily="18" charset="0"/>
              </a:rPr>
              <a:t> or offline </a:t>
            </a:r>
            <a:r>
              <a:rPr lang="en-US" sz="2400" b="1" dirty="0">
                <a:latin typeface="Times New Roman" panose="02020603050405020304" pitchFamily="18" charset="0"/>
                <a:cs typeface="Times New Roman" panose="02020603050405020304" pitchFamily="18" charset="0"/>
              </a:rPr>
              <a:t>(Excel-based upload)</a:t>
            </a:r>
            <a:r>
              <a:rPr lang="en-US" sz="2400" dirty="0">
                <a:latin typeface="Times New Roman" panose="02020603050405020304" pitchFamily="18" charset="0"/>
                <a:cs typeface="Times New Roman" panose="02020603050405020304" pitchFamily="18" charset="0"/>
              </a:rPr>
              <a:t> mode.</a:t>
            </a:r>
          </a:p>
          <a:p>
            <a:pPr marL="342900" lvl="0" indent="-342900" algn="just">
              <a:lnSpc>
                <a:spcPct val="115000"/>
              </a:lnSpc>
              <a:spcBef>
                <a:spcPts val="600"/>
              </a:spcBef>
              <a:spcAft>
                <a:spcPts val="600"/>
              </a:spcAft>
              <a:buFont typeface="Arial" panose="020B0604020202020204" pitchFamily="34" charset="0"/>
              <a:buChar char="•"/>
              <a:defRPr/>
            </a:pPr>
            <a:r>
              <a:rPr lang="en-US" sz="2400" i="1" dirty="0">
                <a:latin typeface="Times New Roman" panose="02020603050405020304" pitchFamily="18" charset="0"/>
                <a:cs typeface="Times New Roman" panose="02020603050405020304" pitchFamily="18" charset="0"/>
              </a:rPr>
              <a:t>In offline mode, users can enter basic details in the web form to download a pre-filled Excel, complete it offline, and then upload the Excel for final submission.</a:t>
            </a:r>
          </a:p>
          <a:p>
            <a:pPr marL="285750" lvl="0" indent="-285750" algn="just">
              <a:lnSpc>
                <a:spcPct val="115000"/>
              </a:lnSpc>
              <a:spcBef>
                <a:spcPts val="600"/>
              </a:spcBef>
              <a:spcAft>
                <a:spcPts val="6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Web form fields which are pre-filled are non-editable in Excel.</a:t>
            </a:r>
          </a:p>
          <a:p>
            <a:pPr marL="285750" lvl="0" indent="-285750" algn="just">
              <a:lnSpc>
                <a:spcPct val="115000"/>
              </a:lnSpc>
              <a:spcBef>
                <a:spcPts val="600"/>
              </a:spcBef>
              <a:spcAft>
                <a:spcPts val="6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All linked forms must be uploaded successfully for submission to proceed.</a:t>
            </a:r>
          </a:p>
          <a:p>
            <a:pPr marL="285750" lvl="0" indent="-285750" algn="just">
              <a:lnSpc>
                <a:spcPct val="115000"/>
              </a:lnSpc>
              <a:spcBef>
                <a:spcPts val="600"/>
              </a:spcBef>
              <a:spcAft>
                <a:spcPts val="6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SRN is generated only after validation and successful submission of each form</a:t>
            </a:r>
            <a:r>
              <a:rPr lang="en-US" sz="2400" i="1" dirty="0">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id="{8D5FB8A8-9B48-8E38-DF7B-64856FA8214B}"/>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Mode of Filing:</a:t>
            </a:r>
          </a:p>
        </p:txBody>
      </p:sp>
      <p:pic>
        <p:nvPicPr>
          <p:cNvPr id="7" name="Picture 6">
            <a:extLst>
              <a:ext uri="{FF2B5EF4-FFF2-40B4-BE49-F238E27FC236}">
                <a16:creationId xmlns:a16="http://schemas.microsoft.com/office/drawing/2014/main" id="{E9B892CD-7721-2F80-C050-C5885CCEFBB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4236491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0">
            <a:extLst>
              <a:ext uri="{FF2B5EF4-FFF2-40B4-BE49-F238E27FC236}">
                <a16:creationId xmlns:a16="http://schemas.microsoft.com/office/drawing/2014/main" id="{97D94538-6DA5-44AC-B9DB-97E894F10B7F}"/>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9A45964E-C55C-43B6-86B4-B88224D707CE}"/>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2A30CF-8C67-4E6C-BB77-EE6B6C450B9F}"/>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58BE1606-18E3-B6B5-3E26-29BB1A25A6C1}"/>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4F203F8E-9D3B-4666-8348-1ECE6BBBAD3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pic>
        <p:nvPicPr>
          <p:cNvPr id="5" name="Picture 4">
            <a:extLst>
              <a:ext uri="{FF2B5EF4-FFF2-40B4-BE49-F238E27FC236}">
                <a16:creationId xmlns:a16="http://schemas.microsoft.com/office/drawing/2014/main" id="{9B6344D9-7FDD-2BB4-E49B-1A2475681EAA}"/>
              </a:ext>
            </a:extLst>
          </p:cNvPr>
          <p:cNvPicPr>
            <a:picLocks noChangeAspect="1"/>
          </p:cNvPicPr>
          <p:nvPr/>
        </p:nvPicPr>
        <p:blipFill>
          <a:blip r:embed="rId6"/>
          <a:stretch>
            <a:fillRect/>
          </a:stretch>
        </p:blipFill>
        <p:spPr>
          <a:xfrm>
            <a:off x="2072318" y="1643377"/>
            <a:ext cx="7631153" cy="4199197"/>
          </a:xfrm>
          <a:prstGeom prst="rect">
            <a:avLst/>
          </a:prstGeom>
        </p:spPr>
      </p:pic>
      <p:sp>
        <p:nvSpPr>
          <p:cNvPr id="6" name="Rectangle 5">
            <a:extLst>
              <a:ext uri="{FF2B5EF4-FFF2-40B4-BE49-F238E27FC236}">
                <a16:creationId xmlns:a16="http://schemas.microsoft.com/office/drawing/2014/main" id="{DB8AB13A-5EEB-B886-346A-25D836E2804B}"/>
              </a:ext>
            </a:extLst>
          </p:cNvPr>
          <p:cNvSpPr/>
          <p:nvPr/>
        </p:nvSpPr>
        <p:spPr>
          <a:xfrm>
            <a:off x="2007675" y="1015426"/>
            <a:ext cx="7520804"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A2732"/>
                </a:solidFill>
                <a:effectLst/>
                <a:uLnTx/>
                <a:uFillTx/>
                <a:latin typeface="Times New Roman" panose="02020603050405020304" pitchFamily="18" charset="0"/>
                <a:ea typeface="+mn-ea"/>
                <a:cs typeface="Times New Roman" panose="02020603050405020304" pitchFamily="18" charset="0"/>
              </a:rPr>
              <a:t>Offline Form Filing Process</a:t>
            </a:r>
            <a:endParaRPr kumimoji="0" lang="en-US" sz="3200" b="0" i="0" u="none" strike="noStrike" kern="1200" cap="none" spc="0" normalizeH="0" baseline="0" noProof="0" dirty="0">
              <a:ln>
                <a:noFill/>
              </a:ln>
              <a:solidFill>
                <a:srgbClr val="2A2732"/>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C22CA41-71F5-32D7-500E-84CDCE9741D4}"/>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Mode of Filing:</a:t>
            </a:r>
          </a:p>
        </p:txBody>
      </p:sp>
      <p:sp>
        <p:nvSpPr>
          <p:cNvPr id="10" name="TextBox 9">
            <a:extLst>
              <a:ext uri="{FF2B5EF4-FFF2-40B4-BE49-F238E27FC236}">
                <a16:creationId xmlns:a16="http://schemas.microsoft.com/office/drawing/2014/main" id="{4916F6A6-393D-0961-5CDC-FFD92CA3681B}"/>
              </a:ext>
            </a:extLst>
          </p:cNvPr>
          <p:cNvSpPr txBox="1"/>
          <p:nvPr/>
        </p:nvSpPr>
        <p:spPr>
          <a:xfrm>
            <a:off x="2306079" y="6038209"/>
            <a:ext cx="8364024" cy="417871"/>
          </a:xfrm>
          <a:prstGeom prst="rect">
            <a:avLst/>
          </a:prstGeom>
          <a:noFill/>
        </p:spPr>
        <p:txBody>
          <a:bodyPr wrap="square">
            <a:spAutoFit/>
          </a:bodyPr>
          <a:lstStyle/>
          <a:p>
            <a:pPr marL="687388" lvl="0" indent="-687388" algn="just">
              <a:lnSpc>
                <a:spcPct val="115000"/>
              </a:lnSpc>
              <a:spcBef>
                <a:spcPts val="600"/>
              </a:spcBef>
              <a:spcAft>
                <a:spcPts val="600"/>
              </a:spcAft>
              <a:defRPr/>
            </a:pPr>
            <a:r>
              <a:rPr lang="en-US" sz="2000" b="1" dirty="0">
                <a:latin typeface="Times New Roman" panose="02020603050405020304" pitchFamily="18" charset="0"/>
                <a:cs typeface="Times New Roman" panose="02020603050405020304" pitchFamily="18" charset="0"/>
              </a:rPr>
              <a:t>Note: </a:t>
            </a:r>
            <a:r>
              <a:rPr lang="en-US" sz="2000" dirty="0">
                <a:latin typeface="Times New Roman" panose="02020603050405020304" pitchFamily="18" charset="0"/>
                <a:cs typeface="Times New Roman" panose="02020603050405020304" pitchFamily="18" charset="0"/>
              </a:rPr>
              <a:t>Offline form filing option is not available for Form AOC-4 XBRL.</a:t>
            </a:r>
          </a:p>
        </p:txBody>
      </p:sp>
    </p:spTree>
    <p:extLst>
      <p:ext uri="{BB962C8B-B14F-4D97-AF65-F5344CB8AC3E}">
        <p14:creationId xmlns:p14="http://schemas.microsoft.com/office/powerpoint/2010/main" val="3607738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0">
            <a:extLst>
              <a:ext uri="{FF2B5EF4-FFF2-40B4-BE49-F238E27FC236}">
                <a16:creationId xmlns:a16="http://schemas.microsoft.com/office/drawing/2014/main" id="{97D94538-6DA5-44AC-B9DB-97E894F10B7F}"/>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9A45964E-C55C-43B6-86B4-B88224D707CE}"/>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2A30CF-8C67-4E6C-BB77-EE6B6C450B9F}"/>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58BE1606-18E3-B6B5-3E26-29BB1A25A6C1}"/>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4F203F8E-9D3B-4666-8348-1ECE6BBBAD3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35CCDF93-CDE2-010B-77FA-7ADE2E7211FD}"/>
              </a:ext>
            </a:extLst>
          </p:cNvPr>
          <p:cNvSpPr txBox="1"/>
          <p:nvPr/>
        </p:nvSpPr>
        <p:spPr>
          <a:xfrm>
            <a:off x="401604" y="1601022"/>
            <a:ext cx="8704559" cy="4154984"/>
          </a:xfrm>
          <a:prstGeom prst="rect">
            <a:avLst/>
          </a:prstGeom>
          <a:noFill/>
        </p:spPr>
        <p:txBody>
          <a:bodyPr wrap="square" rtlCol="0">
            <a:spAutoFit/>
          </a:bodyPr>
          <a:lstStyle/>
          <a:p>
            <a:r>
              <a:rPr lang="en-US" sz="2400" b="1" u="sng" dirty="0">
                <a:solidFill>
                  <a:srgbClr val="041E42"/>
                </a:solidFill>
                <a:latin typeface="Times New Roman" panose="02020603050405020304" pitchFamily="18" charset="0"/>
                <a:cs typeface="Times New Roman" panose="02020603050405020304" pitchFamily="18" charset="0"/>
              </a:rPr>
              <a:t>Important points to be kept in Mind for old filing– </a:t>
            </a:r>
          </a:p>
          <a:p>
            <a:endParaRPr lang="en-US" sz="2400" b="1"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Previous year filings are allowed in V3 subject to payment of required additional fees.</a:t>
            </a:r>
          </a:p>
          <a:p>
            <a:endParaRPr lang="en-US" sz="24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AOC-4 CFS/AOC-4 NBFC CFS can be filed </a:t>
            </a:r>
            <a:r>
              <a:rPr lang="en-US" sz="2400" b="1" dirty="0">
                <a:latin typeface="Times New Roman" panose="02020603050405020304" pitchFamily="18" charset="0"/>
                <a:cs typeface="Times New Roman" panose="02020603050405020304" pitchFamily="18" charset="0"/>
              </a:rPr>
              <a:t>independently </a:t>
            </a:r>
            <a:r>
              <a:rPr lang="en-US" sz="2400" dirty="0">
                <a:latin typeface="Times New Roman" panose="02020603050405020304" pitchFamily="18" charset="0"/>
                <a:cs typeface="Times New Roman" panose="02020603050405020304" pitchFamily="18" charset="0"/>
              </a:rPr>
              <a:t>only for those SRNs for which AOC-4/AOC-4 NBFC were filed in V2.</a:t>
            </a:r>
          </a:p>
          <a:p>
            <a:pPr marL="457200" indent="-457200">
              <a:buFont typeface="Wingdings" panose="05000000000000000000" pitchFamily="2" charset="2"/>
              <a:buChar char="ü"/>
            </a:pPr>
            <a:endParaRPr lang="en-US" sz="24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For all the prospective filings, it will be mandatorily filed as a linked form with AOC-4/AOC-4 NBFC.</a:t>
            </a:r>
          </a:p>
        </p:txBody>
      </p:sp>
      <p:sp>
        <p:nvSpPr>
          <p:cNvPr id="4" name="TextBox 3">
            <a:extLst>
              <a:ext uri="{FF2B5EF4-FFF2-40B4-BE49-F238E27FC236}">
                <a16:creationId xmlns:a16="http://schemas.microsoft.com/office/drawing/2014/main" id="{29389691-2B7D-6B86-81C4-996B43538FB4}"/>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Mode of Filing:</a:t>
            </a:r>
          </a:p>
        </p:txBody>
      </p:sp>
      <p:pic>
        <p:nvPicPr>
          <p:cNvPr id="5" name="Picture 4">
            <a:extLst>
              <a:ext uri="{FF2B5EF4-FFF2-40B4-BE49-F238E27FC236}">
                <a16:creationId xmlns:a16="http://schemas.microsoft.com/office/drawing/2014/main" id="{7F852E02-819A-70C1-C3CD-6EDA4544916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90472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204F4-864A-066E-5964-2F226912F67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F1BE42E-3235-5BA7-909F-1F2555CD0CC0}"/>
              </a:ext>
            </a:extLst>
          </p:cNvPr>
          <p:cNvSpPr/>
          <p:nvPr/>
        </p:nvSpPr>
        <p:spPr>
          <a:xfrm>
            <a:off x="387180" y="3501350"/>
            <a:ext cx="7520804"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E11E34"/>
                </a:solidFill>
                <a:effectLst/>
                <a:uLnTx/>
                <a:uFillTx/>
                <a:latin typeface="Times New Roman" panose="02020603050405020304" pitchFamily="18" charset="0"/>
                <a:ea typeface="+mn-ea"/>
                <a:cs typeface="Times New Roman" panose="02020603050405020304" pitchFamily="18" charset="0"/>
              </a:rPr>
              <a:t>Key Changes in Forms</a:t>
            </a:r>
            <a:endParaRPr kumimoji="0" lang="en-US" sz="3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BFD90A39-EBE7-46B9-C450-91A3D237A9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673" y="180126"/>
            <a:ext cx="4586715" cy="1082718"/>
          </a:xfrm>
          <a:prstGeom prst="rect">
            <a:avLst/>
          </a:prstGeom>
        </p:spPr>
      </p:pic>
      <p:pic>
        <p:nvPicPr>
          <p:cNvPr id="3" name="Picture 2" descr="A white and green graph and arrow&#10;&#10;AI-generated content may be incorrect.">
            <a:extLst>
              <a:ext uri="{FF2B5EF4-FFF2-40B4-BE49-F238E27FC236}">
                <a16:creationId xmlns:a16="http://schemas.microsoft.com/office/drawing/2014/main" id="{C957B94E-9D08-4384-3550-3AD96BB8C7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4654" y="1892047"/>
            <a:ext cx="3634817" cy="3634817"/>
          </a:xfrm>
          <a:prstGeom prst="rect">
            <a:avLst/>
          </a:prstGeom>
        </p:spPr>
      </p:pic>
    </p:spTree>
    <p:extLst>
      <p:ext uri="{BB962C8B-B14F-4D97-AF65-F5344CB8AC3E}">
        <p14:creationId xmlns:p14="http://schemas.microsoft.com/office/powerpoint/2010/main" val="3699502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5F077-7F7D-3C45-4C18-69AB938CA65F}"/>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4040860A-24C4-965A-956E-CD37D42661BC}"/>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7FCDBFDC-158F-911C-ADCD-BD2281144E8F}"/>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D6EC95-5633-3D5B-A1AE-D866073E0A82}"/>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6C63E597-B692-D271-1322-BAF6C947549A}"/>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B2696811-B740-B033-86D4-CF659E50B52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FD85E1C7-5916-54B6-ED19-5A3DBB0BB128}"/>
              </a:ext>
            </a:extLst>
          </p:cNvPr>
          <p:cNvSpPr txBox="1"/>
          <p:nvPr/>
        </p:nvSpPr>
        <p:spPr>
          <a:xfrm>
            <a:off x="537394" y="1187631"/>
            <a:ext cx="9022815" cy="5280741"/>
          </a:xfrm>
          <a:prstGeom prst="rect">
            <a:avLst/>
          </a:prstGeom>
          <a:noFill/>
        </p:spPr>
        <p:txBody>
          <a:bodyPr wrap="square" rtlCol="0">
            <a:spAutoFit/>
          </a:bodyPr>
          <a:lstStyle/>
          <a:p>
            <a:pPr marR="0" lvl="0" algn="just" defTabSz="914400" rtl="0" eaLnBrk="1" fontAlgn="auto" latinLnBrk="0" hangingPunct="1">
              <a:lnSpc>
                <a:spcPct val="115000"/>
              </a:lnSpc>
              <a:spcBef>
                <a:spcPts val="300"/>
              </a:spcBef>
              <a:spcAft>
                <a:spcPts val="300"/>
              </a:spcAft>
              <a:buClrTx/>
              <a:buSzTx/>
              <a:tabLst/>
              <a:defRPr/>
            </a:pP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AOC-4:</a:t>
            </a:r>
          </a:p>
          <a:p>
            <a:pPr marL="342900" lvl="0" indent="-342900" algn="just">
              <a:lnSpc>
                <a:spcPct val="115000"/>
              </a:lnSpc>
              <a:spcBef>
                <a:spcPts val="300"/>
              </a:spcBef>
              <a:spcAft>
                <a:spcPts val="300"/>
              </a:spcAft>
              <a:buFont typeface="Arial" panose="020B0604020202020204" pitchFamily="34" charset="0"/>
              <a:buChar char="•"/>
              <a:defRPr/>
            </a:pPr>
            <a:r>
              <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Dual filing options – </a:t>
            </a:r>
            <a:r>
              <a:rPr lang="en-US" sz="2200" dirty="0">
                <a:latin typeface="Times New Roman" panose="02020603050405020304" pitchFamily="18" charset="0"/>
                <a:cs typeface="Times New Roman" panose="02020603050405020304" pitchFamily="18" charset="0"/>
              </a:rPr>
              <a:t>online </a:t>
            </a:r>
            <a:r>
              <a:rPr lang="en-US" sz="2200" b="1" dirty="0">
                <a:latin typeface="Times New Roman" panose="02020603050405020304" pitchFamily="18" charset="0"/>
                <a:cs typeface="Times New Roman" panose="02020603050405020304" pitchFamily="18" charset="0"/>
              </a:rPr>
              <a:t>(web-based)</a:t>
            </a:r>
            <a:r>
              <a:rPr lang="en-US" sz="2200" dirty="0">
                <a:latin typeface="Times New Roman" panose="02020603050405020304" pitchFamily="18" charset="0"/>
                <a:cs typeface="Times New Roman" panose="02020603050405020304" pitchFamily="18" charset="0"/>
              </a:rPr>
              <a:t> or offline </a:t>
            </a:r>
            <a:r>
              <a:rPr lang="en-US" sz="2200" b="1" dirty="0">
                <a:latin typeface="Times New Roman" panose="02020603050405020304" pitchFamily="18" charset="0"/>
                <a:cs typeface="Times New Roman" panose="02020603050405020304" pitchFamily="18" charset="0"/>
              </a:rPr>
              <a:t>(Excel-based upload)</a:t>
            </a:r>
            <a:r>
              <a:rPr lang="en-US" sz="2200" dirty="0">
                <a:latin typeface="Times New Roman" panose="02020603050405020304" pitchFamily="18" charset="0"/>
                <a:cs typeface="Times New Roman" panose="02020603050405020304" pitchFamily="18" charset="0"/>
              </a:rPr>
              <a:t> mode.</a:t>
            </a:r>
            <a:endPar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lvl="0" indent="-342900" algn="just">
              <a:lnSpc>
                <a:spcPct val="115000"/>
              </a:lnSpc>
              <a:spcBef>
                <a:spcPts val="300"/>
              </a:spcBef>
              <a:spcAft>
                <a:spcPts val="300"/>
              </a:spcAft>
              <a:buFont typeface="Arial" panose="020B0604020202020204" pitchFamily="34" charset="0"/>
              <a:buChar char="•"/>
              <a:defRPr/>
            </a:pPr>
            <a:r>
              <a:rPr lang="en-US" sz="2200" b="1" dirty="0">
                <a:latin typeface="Times New Roman" panose="02020603050405020304" pitchFamily="18" charset="0"/>
                <a:cs typeface="Times New Roman" panose="02020603050405020304" pitchFamily="18" charset="0"/>
              </a:rPr>
              <a:t>Linked Web Forms – </a:t>
            </a:r>
          </a:p>
          <a:p>
            <a:pPr marL="744538" lvl="0" indent="-342900" algn="just">
              <a:lnSpc>
                <a:spcPct val="115000"/>
              </a:lnSpc>
              <a:spcBef>
                <a:spcPts val="300"/>
              </a:spcBef>
              <a:spcAft>
                <a:spcPts val="300"/>
              </a:spcAft>
              <a:buFont typeface="Wingdings" panose="05000000000000000000" pitchFamily="2" charset="2"/>
              <a:buChar char="Ø"/>
              <a:defRPr/>
            </a:pPr>
            <a:r>
              <a:rPr lang="en-US" sz="2200" dirty="0">
                <a:latin typeface="Times New Roman" panose="02020603050405020304" pitchFamily="18" charset="0"/>
                <a:cs typeface="Times New Roman" panose="02020603050405020304" pitchFamily="18" charset="0"/>
              </a:rPr>
              <a:t>Extract of Board’s Report, Extract of Auditor’s Report (Standalone);</a:t>
            </a:r>
          </a:p>
          <a:p>
            <a:pPr marL="744538" lvl="0" indent="-342900" algn="just">
              <a:lnSpc>
                <a:spcPct val="115000"/>
              </a:lnSpc>
              <a:spcBef>
                <a:spcPts val="300"/>
              </a:spcBef>
              <a:spcAft>
                <a:spcPts val="300"/>
              </a:spcAft>
              <a:buFont typeface="Wingdings" panose="05000000000000000000" pitchFamily="2" charset="2"/>
              <a:buChar char="Ø"/>
              <a:defRPr/>
            </a:pPr>
            <a:r>
              <a:rPr lang="en-US" sz="2200" dirty="0">
                <a:latin typeface="Times New Roman" panose="02020603050405020304" pitchFamily="18" charset="0"/>
                <a:cs typeface="Times New Roman" panose="02020603050405020304" pitchFamily="18" charset="0"/>
              </a:rPr>
              <a:t>AOC-4 CFS and Extract of Auditor’s Report (Consolidated), if consolidation is applicable;</a:t>
            </a:r>
          </a:p>
          <a:p>
            <a:pPr marL="744538" lvl="0" indent="-342900" algn="just">
              <a:lnSpc>
                <a:spcPct val="115000"/>
              </a:lnSpc>
              <a:spcBef>
                <a:spcPts val="300"/>
              </a:spcBef>
              <a:spcAft>
                <a:spcPts val="300"/>
              </a:spcAft>
              <a:buFont typeface="Wingdings" panose="05000000000000000000" pitchFamily="2" charset="2"/>
              <a:buChar char="Ø"/>
              <a:defRPr/>
            </a:pPr>
            <a:r>
              <a:rPr lang="en-US" sz="2200" dirty="0">
                <a:latin typeface="Times New Roman" panose="02020603050405020304" pitchFamily="18" charset="0"/>
                <a:cs typeface="Times New Roman" panose="02020603050405020304" pitchFamily="18" charset="0"/>
              </a:rPr>
              <a:t>CSR-2 form , wherever applicable.</a:t>
            </a:r>
          </a:p>
          <a:p>
            <a:pPr marL="744538" lvl="0" indent="-342900" algn="just">
              <a:lnSpc>
                <a:spcPct val="115000"/>
              </a:lnSpc>
              <a:spcBef>
                <a:spcPts val="300"/>
              </a:spcBef>
              <a:spcAft>
                <a:spcPts val="300"/>
              </a:spcAft>
              <a:buFont typeface="Wingdings" panose="05000000000000000000" pitchFamily="2" charset="2"/>
              <a:buChar char="Ø"/>
              <a:defRPr/>
            </a:pPr>
            <a:r>
              <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AOC-1</a:t>
            </a:r>
            <a:r>
              <a:rPr lang="en-US" sz="2200" dirty="0">
                <a:solidFill>
                  <a:prstClr val="black"/>
                </a:solidFill>
                <a:latin typeface="Times New Roman" panose="02020603050405020304" pitchFamily="18" charset="0"/>
                <a:cs typeface="Times New Roman" panose="02020603050405020304" pitchFamily="18" charset="0"/>
              </a:rPr>
              <a:t> &amp; AOC-2 (if applicable).</a:t>
            </a:r>
            <a:endPar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auto" latinLnBrk="0" hangingPunct="1">
              <a:lnSpc>
                <a:spcPct val="115000"/>
              </a:lnSpc>
              <a:spcBef>
                <a:spcPts val="300"/>
              </a:spcBef>
              <a:spcAft>
                <a:spcPts val="300"/>
              </a:spcAft>
              <a:buClrTx/>
              <a:buSzTx/>
              <a:buFont typeface="Arial" panose="020B0604020202020204" pitchFamily="34" charset="0"/>
              <a:buChar char="•"/>
              <a:tabLst/>
              <a:defRPr/>
            </a:pPr>
            <a:r>
              <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Standalone &amp; consolidated signed FS attachments.</a:t>
            </a:r>
          </a:p>
          <a:p>
            <a:pPr marL="342900" lvl="0" indent="-342900" algn="just">
              <a:lnSpc>
                <a:spcPct val="115000"/>
              </a:lnSpc>
              <a:spcBef>
                <a:spcPts val="300"/>
              </a:spcBef>
              <a:spcAft>
                <a:spcPts val="300"/>
              </a:spcAft>
              <a:buFont typeface="Arial" panose="020B0604020202020204" pitchFamily="34" charset="0"/>
              <a:buChar char="•"/>
              <a:defRPr/>
            </a:pPr>
            <a:r>
              <a:rPr lang="en-US" sz="2000" dirty="0">
                <a:solidFill>
                  <a:prstClr val="black"/>
                </a:solidFill>
                <a:latin typeface="Times New Roman" panose="02020603050405020304" pitchFamily="18" charset="0"/>
                <a:cs typeface="Times New Roman" panose="02020603050405020304" pitchFamily="18" charset="0"/>
              </a:rPr>
              <a:t>Form Signing Enabled by IRP/RP/Liquidator in case of company under CIRP/ under liquidation.</a:t>
            </a:r>
            <a:endPar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TextBox 3">
            <a:extLst>
              <a:ext uri="{FF2B5EF4-FFF2-40B4-BE49-F238E27FC236}">
                <a16:creationId xmlns:a16="http://schemas.microsoft.com/office/drawing/2014/main" id="{0B25EC56-8741-8760-3779-D959A030403D}"/>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pic>
        <p:nvPicPr>
          <p:cNvPr id="7" name="Picture 6">
            <a:extLst>
              <a:ext uri="{FF2B5EF4-FFF2-40B4-BE49-F238E27FC236}">
                <a16:creationId xmlns:a16="http://schemas.microsoft.com/office/drawing/2014/main" id="{992D7573-0BB7-10CB-3566-03DAF17A211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1470386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9C07C-171F-38C2-28A9-A5288C3AA9A9}"/>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8248441D-1524-FA90-018F-8D7EA1E2078E}"/>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259566B6-5694-F5D0-4FD7-5D5E6F968083}"/>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9DEED186-213E-8099-924A-C4C71C09D65B}"/>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DAB9B656-2F48-F242-7EF4-031CEBF00922}"/>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528ACF7D-FCE9-083B-CCFD-AFE5F00F020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AE2DE2DF-C22E-FB7A-CADC-D60B46C79DC3}"/>
              </a:ext>
            </a:extLst>
          </p:cNvPr>
          <p:cNvSpPr txBox="1"/>
          <p:nvPr/>
        </p:nvSpPr>
        <p:spPr>
          <a:xfrm>
            <a:off x="524782" y="1741442"/>
            <a:ext cx="8845427" cy="4225580"/>
          </a:xfrm>
          <a:prstGeom prst="rect">
            <a:avLst/>
          </a:prstGeom>
          <a:noFill/>
        </p:spPr>
        <p:txBody>
          <a:bodyPr wrap="square" rtlCol="0">
            <a:spAutoFit/>
          </a:bodyPr>
          <a:lstStyle/>
          <a:p>
            <a:pPr marR="0" lvl="0" algn="just" defTabSz="914400" rtl="0" eaLnBrk="1" fontAlgn="auto" latinLnBrk="0" hangingPunct="1">
              <a:lnSpc>
                <a:spcPct val="115000"/>
              </a:lnSpc>
              <a:spcBef>
                <a:spcPts val="600"/>
              </a:spcBef>
              <a:spcAft>
                <a:spcPts val="600"/>
              </a:spcAft>
              <a:buClrTx/>
              <a:buSzTx/>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AOC-4 XBRL:</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Only web based (single) filing option.</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CSR Applicability Fields Introduced.</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Mandatory CSR-2 linked (if applicable) from FY 2024-25.</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Mandatory attachments of Standalone signed financial statements along XBRL.</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Form Signing Enabled by IRP/RP/Liquidator in case of company under CIRP/ under liquidation.</a:t>
            </a:r>
          </a:p>
        </p:txBody>
      </p:sp>
      <p:sp>
        <p:nvSpPr>
          <p:cNvPr id="4" name="TextBox 3">
            <a:extLst>
              <a:ext uri="{FF2B5EF4-FFF2-40B4-BE49-F238E27FC236}">
                <a16:creationId xmlns:a16="http://schemas.microsoft.com/office/drawing/2014/main" id="{04768828-4B1B-9442-21E4-7DD864351E78}"/>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pic>
        <p:nvPicPr>
          <p:cNvPr id="7" name="Picture 6">
            <a:extLst>
              <a:ext uri="{FF2B5EF4-FFF2-40B4-BE49-F238E27FC236}">
                <a16:creationId xmlns:a16="http://schemas.microsoft.com/office/drawing/2014/main" id="{B662EA05-802C-FD95-7242-10764453D91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1858869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BA362-BBA3-ECA5-17C6-EDF56598C5B2}"/>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B1BB4BCA-4C12-633C-3D8B-2A5FFF5F7393}"/>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183BB3F4-2413-E2DB-0737-06E2D5E290D1}"/>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DED07365-5EE0-B643-D01B-82A5E38B8284}"/>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B9CB643C-514A-26C0-27EC-5D0C287C7479}"/>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C33AAAC2-CA1A-54D9-FEA0-98F2F4AF7C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9B2E84F4-A3A9-36B9-9EC3-940037C6218A}"/>
              </a:ext>
            </a:extLst>
          </p:cNvPr>
          <p:cNvSpPr txBox="1"/>
          <p:nvPr/>
        </p:nvSpPr>
        <p:spPr>
          <a:xfrm>
            <a:off x="401604" y="1393973"/>
            <a:ext cx="9016508" cy="3840860"/>
          </a:xfrm>
          <a:prstGeom prst="rect">
            <a:avLst/>
          </a:prstGeom>
          <a:noFill/>
        </p:spPr>
        <p:txBody>
          <a:bodyPr wrap="square" rtlCol="0">
            <a:spAutoFit/>
          </a:bodyPr>
          <a:lstStyle/>
          <a:p>
            <a:pPr marR="0" lvl="0" algn="just" defTabSz="914400" rtl="0" eaLnBrk="1" fontAlgn="auto" latinLnBrk="0" hangingPunct="1">
              <a:lnSpc>
                <a:spcPct val="115000"/>
              </a:lnSpc>
              <a:spcBef>
                <a:spcPts val="300"/>
              </a:spcBef>
              <a:spcAft>
                <a:spcPts val="300"/>
              </a:spcAft>
              <a:buClrTx/>
              <a:buSzTx/>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MGT-7 / MGT-7A:</a:t>
            </a:r>
          </a:p>
          <a:p>
            <a:pPr marL="342900" lvl="0" indent="-342900" algn="just">
              <a:lnSpc>
                <a:spcPct val="115000"/>
              </a:lnSpc>
              <a:spcBef>
                <a:spcPts val="300"/>
              </a:spcBef>
              <a:spcAft>
                <a:spcPts val="300"/>
              </a:spcAft>
              <a:buFont typeface="Arial" panose="020B0604020202020204" pitchFamily="34" charset="0"/>
              <a:buChar char="•"/>
              <a:defRPr/>
            </a:pPr>
            <a:r>
              <a:rPr lang="en-US" sz="2400" dirty="0">
                <a:solidFill>
                  <a:prstClr val="black"/>
                </a:solidFill>
                <a:latin typeface="Times New Roman" panose="02020603050405020304" pitchFamily="18" charset="0"/>
                <a:cs typeface="Times New Roman" panose="02020603050405020304" pitchFamily="18" charset="0"/>
              </a:rPr>
              <a:t>Dual filing options – </a:t>
            </a:r>
            <a:r>
              <a:rPr lang="en-US" sz="2400" dirty="0">
                <a:latin typeface="Times New Roman" panose="02020603050405020304" pitchFamily="18" charset="0"/>
                <a:cs typeface="Times New Roman" panose="02020603050405020304" pitchFamily="18" charset="0"/>
              </a:rPr>
              <a:t>online </a:t>
            </a:r>
            <a:r>
              <a:rPr lang="en-US" sz="2400" b="1" dirty="0">
                <a:latin typeface="Times New Roman" panose="02020603050405020304" pitchFamily="18" charset="0"/>
                <a:cs typeface="Times New Roman" panose="02020603050405020304" pitchFamily="18" charset="0"/>
              </a:rPr>
              <a:t>(web-based)</a:t>
            </a:r>
            <a:r>
              <a:rPr lang="en-US" sz="2400" dirty="0">
                <a:latin typeface="Times New Roman" panose="02020603050405020304" pitchFamily="18" charset="0"/>
                <a:cs typeface="Times New Roman" panose="02020603050405020304" pitchFamily="18" charset="0"/>
              </a:rPr>
              <a:t> or offline </a:t>
            </a:r>
            <a:r>
              <a:rPr lang="en-US" sz="2400" b="1" dirty="0">
                <a:latin typeface="Times New Roman" panose="02020603050405020304" pitchFamily="18" charset="0"/>
                <a:cs typeface="Times New Roman" panose="02020603050405020304" pitchFamily="18" charset="0"/>
              </a:rPr>
              <a:t>(Excel-based upload)</a:t>
            </a:r>
            <a:r>
              <a:rPr lang="en-US" sz="2400" dirty="0">
                <a:latin typeface="Times New Roman" panose="02020603050405020304" pitchFamily="18" charset="0"/>
                <a:cs typeface="Times New Roman" panose="02020603050405020304" pitchFamily="18" charset="0"/>
              </a:rPr>
              <a:t> mode.</a:t>
            </a:r>
            <a:endPar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auto" latinLnBrk="0" hangingPunct="1">
              <a:lnSpc>
                <a:spcPct val="115000"/>
              </a:lnSpc>
              <a:spcBef>
                <a:spcPts val="300"/>
              </a:spcBef>
              <a:spcAft>
                <a:spcPts val="3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Mandatory field </a:t>
            </a:r>
            <a:r>
              <a:rPr kumimoji="0" lang="en-US" sz="240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w.r.t.</a:t>
            </a: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gender-wise shareholder count.</a:t>
            </a:r>
          </a:p>
          <a:p>
            <a:pPr marL="342900" marR="0" lvl="0" indent="-342900" algn="just" defTabSz="914400" rtl="0" eaLnBrk="1" fontAlgn="auto" latinLnBrk="0" hangingPunct="1">
              <a:lnSpc>
                <a:spcPct val="115000"/>
              </a:lnSpc>
              <a:spcBef>
                <a:spcPts val="300"/>
              </a:spcBef>
              <a:spcAft>
                <a:spcPts val="3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Registered office external building photo as an attachment.</a:t>
            </a:r>
          </a:p>
          <a:p>
            <a:pPr marL="342900" marR="0" lvl="0" indent="-342900" algn="just" defTabSz="914400" rtl="0" eaLnBrk="1" fontAlgn="auto" latinLnBrk="0" hangingPunct="1">
              <a:lnSpc>
                <a:spcPct val="115000"/>
              </a:lnSpc>
              <a:spcBef>
                <a:spcPts val="300"/>
              </a:spcBef>
              <a:spcAft>
                <a:spcPts val="3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MGT-8 (Certificate by PCS) merged into MGT-7.</a:t>
            </a:r>
          </a:p>
          <a:p>
            <a:pPr marL="342900" marR="0" lvl="0" indent="-342900" algn="just" defTabSz="914400" rtl="0" eaLnBrk="1" fontAlgn="auto" latinLnBrk="0" hangingPunct="1">
              <a:lnSpc>
                <a:spcPct val="115000"/>
              </a:lnSpc>
              <a:spcBef>
                <a:spcPts val="300"/>
              </a:spcBef>
              <a:spcAft>
                <a:spcPts val="30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Mandatory attachment in form - List of shareholders via pre-defined Excel (MGT-7 up to 300 MB) -(15 files of 20 MB).</a:t>
            </a:r>
          </a:p>
        </p:txBody>
      </p:sp>
      <p:sp>
        <p:nvSpPr>
          <p:cNvPr id="4" name="TextBox 3">
            <a:extLst>
              <a:ext uri="{FF2B5EF4-FFF2-40B4-BE49-F238E27FC236}">
                <a16:creationId xmlns:a16="http://schemas.microsoft.com/office/drawing/2014/main" id="{40C9E766-C034-72BC-170C-60B7E3200BE4}"/>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pic>
        <p:nvPicPr>
          <p:cNvPr id="7" name="Picture 6">
            <a:extLst>
              <a:ext uri="{FF2B5EF4-FFF2-40B4-BE49-F238E27FC236}">
                <a16:creationId xmlns:a16="http://schemas.microsoft.com/office/drawing/2014/main" id="{80EF9B6B-6B5C-E3A9-A075-6DF90359643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
        <p:nvSpPr>
          <p:cNvPr id="6" name="TextBox 5">
            <a:extLst>
              <a:ext uri="{FF2B5EF4-FFF2-40B4-BE49-F238E27FC236}">
                <a16:creationId xmlns:a16="http://schemas.microsoft.com/office/drawing/2014/main" id="{91EBEE75-93AB-07CA-42BC-C29624AEDF2D}"/>
              </a:ext>
            </a:extLst>
          </p:cNvPr>
          <p:cNvSpPr txBox="1"/>
          <p:nvPr/>
        </p:nvSpPr>
        <p:spPr>
          <a:xfrm>
            <a:off x="327272" y="5366856"/>
            <a:ext cx="10564890" cy="1200329"/>
          </a:xfrm>
          <a:prstGeom prst="rect">
            <a:avLst/>
          </a:prstGeom>
          <a:noFill/>
        </p:spPr>
        <p:txBody>
          <a:bodyPr wrap="square">
            <a:spAutoFit/>
          </a:bodyPr>
          <a:lstStyle/>
          <a:p>
            <a:pPr algn="just"/>
            <a:r>
              <a:rPr lang="en-US" sz="2400" b="1" dirty="0">
                <a:solidFill>
                  <a:srgbClr val="E31D34"/>
                </a:solidFill>
                <a:latin typeface="Times New Roman" panose="02020603050405020304" pitchFamily="18" charset="0"/>
                <a:cs typeface="Times New Roman" panose="02020603050405020304" pitchFamily="18" charset="0"/>
              </a:rPr>
              <a:t>Note: </a:t>
            </a:r>
            <a:r>
              <a:rPr lang="en-US" sz="2400" dirty="0">
                <a:solidFill>
                  <a:prstClr val="black"/>
                </a:solidFill>
                <a:latin typeface="Times New Roman" panose="02020603050405020304" pitchFamily="18" charset="0"/>
                <a:cs typeface="Times New Roman" panose="02020603050405020304" pitchFamily="18" charset="0"/>
              </a:rPr>
              <a:t>It is mandatory to provide Gender wise breakup of number of Shareholders in MGT-7 and MGT-7A. However, Gender field is Optional in ‘List of shareholders /Debenture holders’ pre-defined excel.</a:t>
            </a:r>
          </a:p>
        </p:txBody>
      </p:sp>
    </p:spTree>
    <p:extLst>
      <p:ext uri="{BB962C8B-B14F-4D97-AF65-F5344CB8AC3E}">
        <p14:creationId xmlns:p14="http://schemas.microsoft.com/office/powerpoint/2010/main" val="242924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FCAEB18-A352-4146-B83C-065EB0850C73}"/>
              </a:ext>
            </a:extLst>
          </p:cNvPr>
          <p:cNvSpPr/>
          <p:nvPr/>
        </p:nvSpPr>
        <p:spPr>
          <a:xfrm>
            <a:off x="387180" y="3501350"/>
            <a:ext cx="7520804" cy="584775"/>
          </a:xfrm>
          <a:prstGeom prst="rect">
            <a:avLst/>
          </a:prstGeom>
        </p:spPr>
        <p:txBody>
          <a:bodyPr wrap="square">
            <a:spAutoFit/>
          </a:bodyPr>
          <a:lstStyle/>
          <a:p>
            <a:r>
              <a:rPr lang="en-US" sz="3200" b="1" dirty="0">
                <a:solidFill>
                  <a:srgbClr val="E11E34"/>
                </a:solidFill>
                <a:latin typeface="Times New Roman" panose="02020603050405020304" pitchFamily="18" charset="0"/>
                <a:cs typeface="Times New Roman" panose="02020603050405020304" pitchFamily="18" charset="0"/>
              </a:rPr>
              <a:t>Key Features </a:t>
            </a:r>
            <a:r>
              <a:rPr lang="en-US" sz="3200" b="1" dirty="0">
                <a:solidFill>
                  <a:srgbClr val="002060"/>
                </a:solidFill>
                <a:latin typeface="Times New Roman" panose="02020603050405020304" pitchFamily="18" charset="0"/>
                <a:cs typeface="Times New Roman" panose="02020603050405020304" pitchFamily="18" charset="0"/>
              </a:rPr>
              <a:t>–</a:t>
            </a:r>
            <a:r>
              <a:rPr lang="en-US" sz="3200" b="1" dirty="0">
                <a:solidFill>
                  <a:srgbClr val="E11E34"/>
                </a:solidFill>
                <a:latin typeface="Times New Roman" panose="02020603050405020304" pitchFamily="18" charset="0"/>
                <a:cs typeface="Times New Roman" panose="02020603050405020304" pitchFamily="18" charset="0"/>
              </a:rPr>
              <a:t> </a:t>
            </a:r>
            <a:r>
              <a:rPr lang="en-US" sz="3200" b="1" dirty="0">
                <a:solidFill>
                  <a:srgbClr val="002060"/>
                </a:solidFill>
                <a:latin typeface="Times New Roman" panose="02020603050405020304" pitchFamily="18" charset="0"/>
                <a:cs typeface="Times New Roman" panose="02020603050405020304" pitchFamily="18" charset="0"/>
              </a:rPr>
              <a:t>New Annual Filing Forms </a:t>
            </a:r>
            <a:endParaRPr lang="en-US" sz="3200" dirty="0">
              <a:solidFill>
                <a:srgbClr val="002060"/>
              </a:solidFill>
            </a:endParaRPr>
          </a:p>
        </p:txBody>
      </p:sp>
      <p:pic>
        <p:nvPicPr>
          <p:cNvPr id="4" name="Picture 3">
            <a:extLst>
              <a:ext uri="{FF2B5EF4-FFF2-40B4-BE49-F238E27FC236}">
                <a16:creationId xmlns:a16="http://schemas.microsoft.com/office/drawing/2014/main" id="{A97FE18B-F49A-4F1C-BF26-616504318A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673" y="180126"/>
            <a:ext cx="4586715" cy="1082718"/>
          </a:xfrm>
          <a:prstGeom prst="rect">
            <a:avLst/>
          </a:prstGeom>
        </p:spPr>
      </p:pic>
      <p:pic>
        <p:nvPicPr>
          <p:cNvPr id="3" name="Picture 2" descr="A white and green graph and arrow&#10;&#10;AI-generated content may be incorrect.">
            <a:extLst>
              <a:ext uri="{FF2B5EF4-FFF2-40B4-BE49-F238E27FC236}">
                <a16:creationId xmlns:a16="http://schemas.microsoft.com/office/drawing/2014/main" id="{585BCD11-62C2-E2DC-88D0-39457F92D3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4654" y="1892047"/>
            <a:ext cx="3634817" cy="3634817"/>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BA362-BBA3-ECA5-17C6-EDF56598C5B2}"/>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B1BB4BCA-4C12-633C-3D8B-2A5FFF5F7393}"/>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183BB3F4-2413-E2DB-0737-06E2D5E290D1}"/>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DED07365-5EE0-B643-D01B-82A5E38B8284}"/>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B9CB643C-514A-26C0-27EC-5D0C287C7479}"/>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C33AAAC2-CA1A-54D9-FEA0-98F2F4AF7C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9B2E84F4-A3A9-36B9-9EC3-940037C6218A}"/>
              </a:ext>
            </a:extLst>
          </p:cNvPr>
          <p:cNvSpPr txBox="1"/>
          <p:nvPr/>
        </p:nvSpPr>
        <p:spPr>
          <a:xfrm>
            <a:off x="401604" y="1393973"/>
            <a:ext cx="9016508" cy="5462842"/>
          </a:xfrm>
          <a:prstGeom prst="rect">
            <a:avLst/>
          </a:prstGeom>
          <a:noFill/>
        </p:spPr>
        <p:txBody>
          <a:bodyPr wrap="square" rtlCol="0">
            <a:spAutoFit/>
          </a:bodyPr>
          <a:lstStyle/>
          <a:p>
            <a:pPr marR="0" lvl="0" algn="just" defTabSz="914400" rtl="0" eaLnBrk="1" fontAlgn="auto" latinLnBrk="0" hangingPunct="1">
              <a:lnSpc>
                <a:spcPct val="115000"/>
              </a:lnSpc>
              <a:spcBef>
                <a:spcPts val="300"/>
              </a:spcBef>
              <a:spcAft>
                <a:spcPts val="300"/>
              </a:spcAft>
              <a:buClrTx/>
              <a:buSzTx/>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MGT-7 / MGT-7A:</a:t>
            </a:r>
          </a:p>
          <a:p>
            <a:pPr marL="342900" lvl="0" indent="-342900" algn="just">
              <a:lnSpc>
                <a:spcPct val="115000"/>
              </a:lnSpc>
              <a:spcBef>
                <a:spcPts val="300"/>
              </a:spcBef>
              <a:spcAft>
                <a:spcPts val="300"/>
              </a:spcAft>
              <a:buFont typeface="Arial" panose="020B0604020202020204" pitchFamily="34" charset="0"/>
              <a:buChar char="•"/>
              <a:defRPr/>
            </a:pPr>
            <a:r>
              <a:rPr lang="en-US" sz="2400" dirty="0">
                <a:solidFill>
                  <a:prstClr val="black"/>
                </a:solidFill>
                <a:latin typeface="Times New Roman" panose="02020603050405020304" pitchFamily="18" charset="0"/>
                <a:cs typeface="Times New Roman" panose="02020603050405020304" pitchFamily="18" charset="0"/>
              </a:rPr>
              <a:t>Revised MGT-7 can be filed if the AGM was not held within the due date at the time of original filing. However, if the AGM was held within the due date, only the original MGT-7 can be filed—revision is not allowed.</a:t>
            </a:r>
          </a:p>
          <a:p>
            <a:pPr marL="342900" lvl="0" indent="-342900" algn="just">
              <a:lnSpc>
                <a:spcPct val="115000"/>
              </a:lnSpc>
              <a:spcBef>
                <a:spcPts val="300"/>
              </a:spcBef>
              <a:spcAft>
                <a:spcPts val="300"/>
              </a:spcAft>
              <a:buFont typeface="Arial" panose="020B0604020202020204" pitchFamily="34" charset="0"/>
              <a:buChar char="•"/>
              <a:defRPr/>
            </a:pPr>
            <a:r>
              <a:rPr lang="en-US" sz="2400" dirty="0">
                <a:solidFill>
                  <a:prstClr val="black"/>
                </a:solidFill>
                <a:latin typeface="Times New Roman" panose="02020603050405020304" pitchFamily="18" charset="0"/>
                <a:cs typeface="Times New Roman" panose="02020603050405020304" pitchFamily="18" charset="0"/>
              </a:rPr>
              <a:t>Now, system allows to add or retain classes of shares that were valid as on the financial year end date.</a:t>
            </a:r>
          </a:p>
          <a:p>
            <a:pPr marL="342900" lvl="0" indent="-342900" algn="just">
              <a:lnSpc>
                <a:spcPct val="115000"/>
              </a:lnSpc>
              <a:spcBef>
                <a:spcPts val="300"/>
              </a:spcBef>
              <a:spcAft>
                <a:spcPts val="300"/>
              </a:spcAft>
              <a:buFont typeface="Arial" panose="020B0604020202020204" pitchFamily="34" charset="0"/>
              <a:buChar char="•"/>
              <a:defRPr/>
            </a:pPr>
            <a:r>
              <a:rPr lang="en-US" sz="2400" dirty="0">
                <a:solidFill>
                  <a:prstClr val="black"/>
                </a:solidFill>
                <a:latin typeface="Times New Roman" panose="02020603050405020304" pitchFamily="18" charset="0"/>
                <a:cs typeface="Times New Roman" panose="02020603050405020304" pitchFamily="18" charset="0"/>
              </a:rPr>
              <a:t>Mandatory disclosure of designated person for beneficial interest in compliance with Rule 9(4) of the Management &amp; Administration Rules, 2014.</a:t>
            </a:r>
          </a:p>
          <a:p>
            <a:pPr marL="342900" indent="-342900" algn="just">
              <a:lnSpc>
                <a:spcPct val="115000"/>
              </a:lnSpc>
              <a:spcBef>
                <a:spcPts val="300"/>
              </a:spcBef>
              <a:spcAft>
                <a:spcPts val="300"/>
              </a:spcAft>
              <a:buFont typeface="Arial" panose="020B0604020202020204" pitchFamily="34" charset="0"/>
              <a:buChar char="•"/>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Form Signing Enabled by IRP/RP/Liquidator in case of company under CIRP/ under liquidation.</a:t>
            </a:r>
          </a:p>
        </p:txBody>
      </p:sp>
      <p:sp>
        <p:nvSpPr>
          <p:cNvPr id="4" name="TextBox 3">
            <a:extLst>
              <a:ext uri="{FF2B5EF4-FFF2-40B4-BE49-F238E27FC236}">
                <a16:creationId xmlns:a16="http://schemas.microsoft.com/office/drawing/2014/main" id="{40C9E766-C034-72BC-170C-60B7E3200BE4}"/>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pic>
        <p:nvPicPr>
          <p:cNvPr id="7" name="Picture 6">
            <a:extLst>
              <a:ext uri="{FF2B5EF4-FFF2-40B4-BE49-F238E27FC236}">
                <a16:creationId xmlns:a16="http://schemas.microsoft.com/office/drawing/2014/main" id="{80EF9B6B-6B5C-E3A9-A075-6DF90359643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1743440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C2A84-69B2-1659-99B4-CAADD3886EA2}"/>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865794DF-50D9-C9D6-0092-C33969048B62}"/>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F1ACF9A9-F50F-967F-DC71-1ACBC75860BD}"/>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CE8F26D7-38E8-067A-D90A-A04176B2B00C}"/>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D4D38379-0EB5-F846-46AD-45ABC1906B22}"/>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1A0223B6-54DA-D2C9-2007-691879A3E7A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35A77178-7319-B0D6-3EB3-C37979B51A29}"/>
              </a:ext>
            </a:extLst>
          </p:cNvPr>
          <p:cNvSpPr txBox="1"/>
          <p:nvPr/>
        </p:nvSpPr>
        <p:spPr>
          <a:xfrm>
            <a:off x="449109" y="1620910"/>
            <a:ext cx="9016508" cy="4416209"/>
          </a:xfrm>
          <a:prstGeom prst="rect">
            <a:avLst/>
          </a:prstGeom>
          <a:noFill/>
        </p:spPr>
        <p:txBody>
          <a:bodyPr wrap="square" rtlCol="0">
            <a:spAutoFit/>
          </a:bodyPr>
          <a:lstStyle/>
          <a:p>
            <a:pPr marR="0" lvl="0" algn="just" defTabSz="914400" rtl="0" eaLnBrk="1" fontAlgn="auto" latinLnBrk="0" hangingPunct="1">
              <a:lnSpc>
                <a:spcPct val="115000"/>
              </a:lnSpc>
              <a:spcBef>
                <a:spcPts val="300"/>
              </a:spcBef>
              <a:spcAft>
                <a:spcPts val="300"/>
              </a:spcAft>
              <a:buClrTx/>
              <a:buSzTx/>
              <a:tabLst/>
              <a:defRPr/>
            </a:pP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Extract of Board’s Report:</a:t>
            </a:r>
          </a:p>
          <a:p>
            <a:pPr marL="342900" lvl="0" indent="-342900" algn="just">
              <a:lnSpc>
                <a:spcPct val="115000"/>
              </a:lnSpc>
              <a:spcBef>
                <a:spcPts val="300"/>
              </a:spcBef>
              <a:spcAft>
                <a:spcPts val="300"/>
              </a:spcAft>
              <a:buFont typeface="Arial" panose="020B0604020202020204" pitchFamily="34" charset="0"/>
              <a:buChar char="•"/>
              <a:defRPr/>
            </a:pPr>
            <a:r>
              <a:rPr lang="en-US" sz="2200" dirty="0">
                <a:latin typeface="Times New Roman" panose="02020603050405020304" pitchFamily="18" charset="0"/>
                <a:cs typeface="Times New Roman" panose="02020603050405020304" pitchFamily="18" charset="0"/>
              </a:rPr>
              <a:t>Mandatory form to be filed as linked filing with AOC-4 or AOC-4 NBFC.</a:t>
            </a:r>
            <a:endPar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lvl="0" indent="-342900" algn="just">
              <a:lnSpc>
                <a:spcPct val="115000"/>
              </a:lnSpc>
              <a:spcBef>
                <a:spcPts val="300"/>
              </a:spcBef>
              <a:spcAft>
                <a:spcPts val="300"/>
              </a:spcAft>
              <a:buFont typeface="Arial" panose="020B0604020202020204" pitchFamily="34" charset="0"/>
              <a:buChar char="•"/>
              <a:defRPr/>
            </a:pPr>
            <a:r>
              <a:rPr lang="en-US" sz="2200" dirty="0">
                <a:latin typeface="Times New Roman" panose="02020603050405020304" pitchFamily="18" charset="0"/>
                <a:cs typeface="Times New Roman" panose="02020603050405020304" pitchFamily="18" charset="0"/>
              </a:rPr>
              <a:t>Mode of filing: through online or offline mode</a:t>
            </a:r>
            <a:r>
              <a:rPr kumimoji="0" lang="en-US" sz="22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342900" lvl="0" indent="-342900" algn="just">
              <a:lnSpc>
                <a:spcPct val="115000"/>
              </a:lnSpc>
              <a:spcBef>
                <a:spcPts val="300"/>
              </a:spcBef>
              <a:spcAft>
                <a:spcPts val="300"/>
              </a:spcAft>
              <a:buFont typeface="Arial" panose="020B0604020202020204" pitchFamily="34" charset="0"/>
              <a:buChar char="•"/>
              <a:defRPr/>
            </a:pPr>
            <a:r>
              <a:rPr lang="en-US" sz="2200" b="1" u="sng" dirty="0">
                <a:latin typeface="Times New Roman" panose="02020603050405020304" pitchFamily="18" charset="0"/>
                <a:cs typeface="Times New Roman" panose="02020603050405020304" pitchFamily="18" charset="0"/>
              </a:rPr>
              <a:t>Additional items/ information</a:t>
            </a:r>
            <a:r>
              <a:rPr lang="en-US" sz="2200" b="1" u="sng" dirty="0">
                <a:solidFill>
                  <a:prstClr val="black"/>
                </a:solidFill>
                <a:latin typeface="Times New Roman" panose="02020603050405020304" pitchFamily="18" charset="0"/>
                <a:cs typeface="Times New Roman" panose="02020603050405020304" pitchFamily="18" charset="0"/>
              </a:rPr>
              <a:t>:</a:t>
            </a:r>
          </a:p>
          <a:p>
            <a:pPr marL="687388" lvl="0" indent="-346075" algn="just">
              <a:lnSpc>
                <a:spcPct val="115000"/>
              </a:lnSpc>
              <a:spcBef>
                <a:spcPts val="300"/>
              </a:spcBef>
              <a:spcAft>
                <a:spcPts val="300"/>
              </a:spcAft>
              <a:buFont typeface="Wingdings" panose="05000000000000000000" pitchFamily="2" charset="2"/>
              <a:buChar char="Ø"/>
              <a:defRPr/>
            </a:pPr>
            <a:r>
              <a:rPr lang="en-US" sz="2200" b="1" dirty="0">
                <a:latin typeface="Times New Roman" panose="02020603050405020304" pitchFamily="18" charset="0"/>
                <a:cs typeface="Times New Roman" panose="02020603050405020304" pitchFamily="18" charset="0"/>
              </a:rPr>
              <a:t>Board Meeting: </a:t>
            </a:r>
            <a:r>
              <a:rPr lang="en-US" sz="2200" dirty="0">
                <a:latin typeface="Times New Roman" panose="02020603050405020304" pitchFamily="18" charset="0"/>
                <a:ea typeface="Calibri" panose="020F0502020204030204" pitchFamily="34" charset="0"/>
                <a:cs typeface="Times New Roman" panose="02020603050405020304" pitchFamily="18" charset="0"/>
              </a:rPr>
              <a:t>Total Number of directors</a:t>
            </a:r>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latin typeface="Times New Roman" panose="02020603050405020304" pitchFamily="18" charset="0"/>
                <a:ea typeface="Calibri" panose="020F0502020204030204" pitchFamily="34" charset="0"/>
              </a:rPr>
              <a:t>as on the date of meeting; No. of </a:t>
            </a:r>
            <a:r>
              <a:rPr lang="en-US" sz="2200" dirty="0">
                <a:latin typeface="Times New Roman" panose="02020603050405020304" pitchFamily="18" charset="0"/>
                <a:ea typeface="Calibri" panose="020F0502020204030204" pitchFamily="34" charset="0"/>
                <a:cs typeface="Times New Roman" panose="02020603050405020304" pitchFamily="18" charset="0"/>
              </a:rPr>
              <a:t>directors</a:t>
            </a:r>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latin typeface="Times New Roman" panose="02020603050405020304" pitchFamily="18" charset="0"/>
                <a:ea typeface="Calibri" panose="020F0502020204030204" pitchFamily="34" charset="0"/>
              </a:rPr>
              <a:t>Attended;</a:t>
            </a:r>
          </a:p>
          <a:p>
            <a:pPr marL="687388" lvl="0" indent="-346075" algn="just">
              <a:lnSpc>
                <a:spcPct val="115000"/>
              </a:lnSpc>
              <a:spcBef>
                <a:spcPts val="300"/>
              </a:spcBef>
              <a:spcAft>
                <a:spcPts val="300"/>
              </a:spcAft>
              <a:buFont typeface="Wingdings" panose="05000000000000000000" pitchFamily="2" charset="2"/>
              <a:buChar char="Ø"/>
              <a:defRPr/>
            </a:pPr>
            <a:r>
              <a:rPr lang="en-US" sz="2200" b="1" dirty="0">
                <a:latin typeface="Times New Roman" panose="02020603050405020304" pitchFamily="18" charset="0"/>
                <a:cs typeface="Times New Roman" panose="02020603050405020304" pitchFamily="18" charset="0"/>
              </a:rPr>
              <a:t>Committee Meeting: </a:t>
            </a:r>
            <a:r>
              <a:rPr lang="en-US" sz="2200" dirty="0">
                <a:latin typeface="Times New Roman" panose="02020603050405020304" pitchFamily="18" charset="0"/>
                <a:cs typeface="Times New Roman" panose="02020603050405020304" pitchFamily="18" charset="0"/>
              </a:rPr>
              <a:t>Type of committee, Total Number of Members as on the date of meeting &amp; </a:t>
            </a:r>
            <a:r>
              <a:rPr lang="en-US" sz="2200" dirty="0">
                <a:latin typeface="Times New Roman" panose="02020603050405020304" pitchFamily="18" charset="0"/>
                <a:ea typeface="Calibri" panose="020F0502020204030204" pitchFamily="34" charset="0"/>
              </a:rPr>
              <a:t>No. of </a:t>
            </a:r>
            <a:r>
              <a:rPr lang="en-US" sz="2200" dirty="0">
                <a:latin typeface="Times New Roman" panose="02020603050405020304" pitchFamily="18" charset="0"/>
                <a:ea typeface="Calibri" panose="020F0502020204030204" pitchFamily="34" charset="0"/>
                <a:cs typeface="Times New Roman" panose="02020603050405020304" pitchFamily="18" charset="0"/>
              </a:rPr>
              <a:t>directors</a:t>
            </a:r>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latin typeface="Times New Roman" panose="02020603050405020304" pitchFamily="18" charset="0"/>
                <a:ea typeface="Calibri" panose="020F0502020204030204" pitchFamily="34" charset="0"/>
              </a:rPr>
              <a:t>Attended;</a:t>
            </a:r>
          </a:p>
          <a:p>
            <a:pPr marL="687388" lvl="0" indent="-346075" algn="just">
              <a:lnSpc>
                <a:spcPct val="115000"/>
              </a:lnSpc>
              <a:spcBef>
                <a:spcPts val="300"/>
              </a:spcBef>
              <a:spcAft>
                <a:spcPts val="300"/>
              </a:spcAft>
              <a:buFont typeface="Wingdings" panose="05000000000000000000" pitchFamily="2" charset="2"/>
              <a:buChar char="Ø"/>
              <a:defRPr/>
            </a:pPr>
            <a:r>
              <a:rPr lang="en-US" sz="2200" b="1" dirty="0">
                <a:latin typeface="Times New Roman" panose="02020603050405020304" pitchFamily="18" charset="0"/>
                <a:cs typeface="Times New Roman" panose="02020603050405020304" pitchFamily="18" charset="0"/>
              </a:rPr>
              <a:t>Number of employees as on the closure of financial year: </a:t>
            </a:r>
            <a:r>
              <a:rPr lang="en-US" sz="2200" dirty="0">
                <a:latin typeface="Times New Roman" panose="02020603050405020304" pitchFamily="18" charset="0"/>
                <a:cs typeface="Times New Roman" panose="02020603050405020304" pitchFamily="18" charset="0"/>
              </a:rPr>
              <a:t>Female, Male &amp; Transgender.</a:t>
            </a:r>
            <a:endParaRPr lang="en-US" sz="2200" dirty="0">
              <a:latin typeface="Times New Roman" panose="02020603050405020304" pitchFamily="18" charset="0"/>
              <a:ea typeface="Calibri" panose="020F0502020204030204" pitchFamily="34" charset="0"/>
            </a:endParaRPr>
          </a:p>
        </p:txBody>
      </p:sp>
      <p:sp>
        <p:nvSpPr>
          <p:cNvPr id="4" name="TextBox 3">
            <a:extLst>
              <a:ext uri="{FF2B5EF4-FFF2-40B4-BE49-F238E27FC236}">
                <a16:creationId xmlns:a16="http://schemas.microsoft.com/office/drawing/2014/main" id="{12B83929-FAF9-1377-4D6A-8A78029FED3B}"/>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pic>
        <p:nvPicPr>
          <p:cNvPr id="7" name="Picture 6">
            <a:extLst>
              <a:ext uri="{FF2B5EF4-FFF2-40B4-BE49-F238E27FC236}">
                <a16:creationId xmlns:a16="http://schemas.microsoft.com/office/drawing/2014/main" id="{5D91B5E9-1E79-2462-7514-C17C411361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4271980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9F60A-B363-4181-C3EA-A40A39276E5E}"/>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02D8C805-950B-C5A7-FA39-77E8BA9574E5}"/>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C3D01DA4-A513-4C5A-2BD6-AC3BEF936E15}"/>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E8EEE1F5-A345-6E67-D664-826D8CE2B18D}"/>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5DD20A30-7A51-9544-94EB-BD78A06D5B26}"/>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B6F214CB-8488-4F39-30AE-5EA60B7D176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7987F73F-1540-B1EB-A0EB-69099E06AE75}"/>
              </a:ext>
            </a:extLst>
          </p:cNvPr>
          <p:cNvSpPr txBox="1"/>
          <p:nvPr/>
        </p:nvSpPr>
        <p:spPr>
          <a:xfrm>
            <a:off x="449109" y="1009208"/>
            <a:ext cx="9016508" cy="1306127"/>
          </a:xfrm>
          <a:prstGeom prst="rect">
            <a:avLst/>
          </a:prstGeom>
          <a:noFill/>
        </p:spPr>
        <p:txBody>
          <a:bodyPr wrap="square" rtlCol="0">
            <a:spAutoFit/>
          </a:bodyPr>
          <a:lstStyle/>
          <a:p>
            <a:pPr marR="0" lvl="0" algn="just" defTabSz="914400" rtl="0" eaLnBrk="1" fontAlgn="auto" latinLnBrk="0" hangingPunct="1">
              <a:lnSpc>
                <a:spcPct val="115000"/>
              </a:lnSpc>
              <a:spcBef>
                <a:spcPts val="300"/>
              </a:spcBef>
              <a:spcAft>
                <a:spcPts val="300"/>
              </a:spcAft>
              <a:buClrTx/>
              <a:buSzTx/>
              <a:tabLst/>
              <a:defRPr/>
            </a:pP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Extract of Board’s Report:</a:t>
            </a:r>
          </a:p>
          <a:p>
            <a:pPr marL="342900" lvl="0" indent="-342900" algn="just">
              <a:lnSpc>
                <a:spcPct val="115000"/>
              </a:lnSpc>
              <a:spcBef>
                <a:spcPts val="300"/>
              </a:spcBef>
              <a:spcAft>
                <a:spcPts val="300"/>
              </a:spcAft>
              <a:buFont typeface="Arial" panose="020B0604020202020204" pitchFamily="34" charset="0"/>
              <a:buChar char="•"/>
              <a:defRPr/>
            </a:pPr>
            <a:r>
              <a:rPr lang="en-US" sz="2200" dirty="0">
                <a:solidFill>
                  <a:prstClr val="black"/>
                </a:solidFill>
                <a:latin typeface="Times New Roman" panose="02020603050405020304" pitchFamily="18" charset="0"/>
                <a:cs typeface="Times New Roman" panose="02020603050405020304" pitchFamily="18" charset="0"/>
              </a:rPr>
              <a:t>Details of loan, guarantee, investment or security is given by the company as per section 186.</a:t>
            </a:r>
          </a:p>
        </p:txBody>
      </p:sp>
      <p:sp>
        <p:nvSpPr>
          <p:cNvPr id="4" name="TextBox 3">
            <a:extLst>
              <a:ext uri="{FF2B5EF4-FFF2-40B4-BE49-F238E27FC236}">
                <a16:creationId xmlns:a16="http://schemas.microsoft.com/office/drawing/2014/main" id="{7E498FE7-1C36-5D85-492C-A67821112634}"/>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pic>
        <p:nvPicPr>
          <p:cNvPr id="7" name="Picture 6">
            <a:extLst>
              <a:ext uri="{FF2B5EF4-FFF2-40B4-BE49-F238E27FC236}">
                <a16:creationId xmlns:a16="http://schemas.microsoft.com/office/drawing/2014/main" id="{C352859F-F0B3-717A-0ABA-FC6A7F1917E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graphicFrame>
        <p:nvGraphicFramePr>
          <p:cNvPr id="15" name="Table 14">
            <a:extLst>
              <a:ext uri="{FF2B5EF4-FFF2-40B4-BE49-F238E27FC236}">
                <a16:creationId xmlns:a16="http://schemas.microsoft.com/office/drawing/2014/main" id="{9AC55384-7F57-E863-A823-0CA331735737}"/>
              </a:ext>
            </a:extLst>
          </p:cNvPr>
          <p:cNvGraphicFramePr>
            <a:graphicFrameLocks noGrp="1"/>
          </p:cNvGraphicFramePr>
          <p:nvPr>
            <p:extLst>
              <p:ext uri="{D42A27DB-BD31-4B8C-83A1-F6EECF244321}">
                <p14:modId xmlns:p14="http://schemas.microsoft.com/office/powerpoint/2010/main" val="1905300496"/>
              </p:ext>
            </p:extLst>
          </p:nvPr>
        </p:nvGraphicFramePr>
        <p:xfrm>
          <a:off x="1316758" y="2402897"/>
          <a:ext cx="7382108" cy="4141471"/>
        </p:xfrm>
        <a:graphic>
          <a:graphicData uri="http://schemas.openxmlformats.org/drawingml/2006/table">
            <a:tbl>
              <a:tblPr firstRow="1" firstCol="1" bandRow="1">
                <a:tableStyleId>{BDBED569-4797-4DF1-A0F4-6AAB3CD982D8}</a:tableStyleId>
              </a:tblPr>
              <a:tblGrid>
                <a:gridCol w="6175016">
                  <a:extLst>
                    <a:ext uri="{9D8B030D-6E8A-4147-A177-3AD203B41FA5}">
                      <a16:colId xmlns:a16="http://schemas.microsoft.com/office/drawing/2014/main" val="253782264"/>
                    </a:ext>
                  </a:extLst>
                </a:gridCol>
                <a:gridCol w="1207092">
                  <a:extLst>
                    <a:ext uri="{9D8B030D-6E8A-4147-A177-3AD203B41FA5}">
                      <a16:colId xmlns:a16="http://schemas.microsoft.com/office/drawing/2014/main" val="2851281017"/>
                    </a:ext>
                  </a:extLst>
                </a:gridCol>
              </a:tblGrid>
              <a:tr h="793291">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Corporate identity number (CIN) or foreign company registration number (FCRN) or Limited Liability Partnership number (LLPIN) or Foreign Limited Liability Partnership number (FLLPIN) or Permanent Account Number (PAN)/Passport for individuals or registration number</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360814367"/>
                  </a:ext>
                </a:extLst>
              </a:tr>
              <a:tr h="169151">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Name of the Party</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a:effectLst/>
                          <a:latin typeface="Times New Roman" panose="02020603050405020304" pitchFamily="18" charset="0"/>
                          <a:cs typeface="Times New Roman" panose="02020603050405020304" pitchFamily="18" charset="0"/>
                        </a:rPr>
                        <a: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79051246"/>
                  </a:ext>
                </a:extLst>
              </a:tr>
              <a:tr h="169151">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Type of person (Individual / Entity)</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a:effectLst/>
                          <a:latin typeface="Times New Roman" panose="02020603050405020304" pitchFamily="18" charset="0"/>
                          <a:cs typeface="Times New Roman" panose="02020603050405020304" pitchFamily="18" charset="0"/>
                        </a:rPr>
                        <a: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15071353"/>
                  </a:ext>
                </a:extLst>
              </a:tr>
              <a:tr h="169151">
                <a:tc>
                  <a:txBody>
                    <a:bodyPr/>
                    <a:lstStyle/>
                    <a:p>
                      <a:pPr marL="0" marR="0" algn="just">
                        <a:lnSpc>
                          <a:spcPct val="107000"/>
                        </a:lnSpc>
                        <a:spcBef>
                          <a:spcPts val="0"/>
                        </a:spcBef>
                        <a:spcAft>
                          <a:spcPts val="0"/>
                        </a:spcAft>
                      </a:pPr>
                      <a:r>
                        <a:rPr lang="en-US" sz="1400" kern="100">
                          <a:effectLst/>
                          <a:latin typeface="Times New Roman" panose="02020603050405020304" pitchFamily="18" charset="0"/>
                          <a:cs typeface="Times New Roman" panose="02020603050405020304" pitchFamily="18" charset="0"/>
                        </a:rPr>
                        <a:t>Nature of transaction</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a:effectLst/>
                          <a:latin typeface="Times New Roman" panose="02020603050405020304" pitchFamily="18" charset="0"/>
                          <a:cs typeface="Times New Roman" panose="02020603050405020304" pitchFamily="18" charset="0"/>
                        </a:rPr>
                        <a: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93207990"/>
                  </a:ext>
                </a:extLst>
              </a:tr>
              <a:tr h="347057">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In case of loan, rate of interest would be enquired</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82960629"/>
                  </a:ext>
                </a:extLst>
              </a:tr>
              <a:tr h="169151">
                <a:tc>
                  <a:txBody>
                    <a:bodyPr/>
                    <a:lstStyle/>
                    <a:p>
                      <a:pPr marL="0" marR="0" algn="just">
                        <a:lnSpc>
                          <a:spcPct val="107000"/>
                        </a:lnSpc>
                        <a:spcBef>
                          <a:spcPts val="0"/>
                        </a:spcBef>
                        <a:spcAft>
                          <a:spcPts val="0"/>
                        </a:spcAft>
                      </a:pPr>
                      <a:r>
                        <a:rPr lang="en-US" sz="1400" kern="100">
                          <a:effectLst/>
                          <a:latin typeface="Times New Roman" panose="02020603050405020304" pitchFamily="18" charset="0"/>
                          <a:cs typeface="Times New Roman" panose="02020603050405020304" pitchFamily="18" charset="0"/>
                        </a:rPr>
                        <a:t>Brief on the transaction</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78368009"/>
                  </a:ext>
                </a:extLst>
              </a:tr>
              <a:tr h="169151">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Amount (in INR)</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9653101"/>
                  </a:ext>
                </a:extLst>
              </a:tr>
              <a:tr h="169151">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Date of passing Board resolution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48720176"/>
                  </a:ext>
                </a:extLst>
              </a:tr>
              <a:tr h="880772">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Whether the threshold of 60% of paid-up share capital, free reserves and securities premium account or 100% of its free reserves and securities premium account breached?</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Yes/No</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2316886"/>
                  </a:ext>
                </a:extLst>
              </a:tr>
              <a:tr h="524962">
                <a:tc>
                  <a:txBody>
                    <a:bodyPr/>
                    <a:lstStyle/>
                    <a:p>
                      <a:pPr marL="0" marR="0" algn="just">
                        <a:lnSpc>
                          <a:spcPct val="107000"/>
                        </a:lnSpc>
                        <a:spcBef>
                          <a:spcPts val="0"/>
                        </a:spcBef>
                        <a:spcAft>
                          <a:spcPts val="0"/>
                        </a:spcAft>
                      </a:pPr>
                      <a:r>
                        <a:rPr lang="en-US" sz="1400" kern="100">
                          <a:effectLst/>
                          <a:latin typeface="Times New Roman" panose="02020603050405020304" pitchFamily="18" charset="0"/>
                          <a:cs typeface="Times New Roman" panose="02020603050405020304" pitchFamily="18" charset="0"/>
                        </a:rPr>
                        <a:t>Whether the transaction falls under the purview of proviso to Section 186(3) and Company is not required to pass SR.</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Yes/No</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34280313"/>
                  </a:ext>
                </a:extLst>
              </a:tr>
              <a:tr h="169151">
                <a:tc>
                  <a:txBody>
                    <a:bodyPr/>
                    <a:lstStyle/>
                    <a:p>
                      <a:pPr marL="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SRN of MGT-14</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285750" marR="0" algn="just">
                        <a:lnSpc>
                          <a:spcPct val="107000"/>
                        </a:lnSpc>
                        <a:spcBef>
                          <a:spcPts val="0"/>
                        </a:spcBef>
                        <a:spcAft>
                          <a:spcPts val="0"/>
                        </a:spcAft>
                      </a:pPr>
                      <a:r>
                        <a:rPr lang="en-US" sz="1400" kern="100" dirty="0">
                          <a:effectLst/>
                          <a:latin typeface="Times New Roman" panose="02020603050405020304" pitchFamily="18" charset="0"/>
                          <a:cs typeface="Times New Roman" panose="02020603050405020304" pitchFamily="18" charset="0"/>
                        </a:rPr>
                        <a:t>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013" marR="68013"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7649671"/>
                  </a:ext>
                </a:extLst>
              </a:tr>
            </a:tbl>
          </a:graphicData>
        </a:graphic>
      </p:graphicFrame>
    </p:spTree>
    <p:extLst>
      <p:ext uri="{BB962C8B-B14F-4D97-AF65-F5344CB8AC3E}">
        <p14:creationId xmlns:p14="http://schemas.microsoft.com/office/powerpoint/2010/main" val="287564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4507F-267A-4D5C-C989-AB3663CFF511}"/>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BE7B7518-DF75-5924-F412-84B99B9CD86F}"/>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33C5739F-83E6-4378-39D3-C519D4564D08}"/>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19BD6B03-8B3B-FC75-5CDF-92054C7BA324}"/>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834CAFED-97AC-0177-BA66-9BFC7077065F}"/>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BE626567-D65C-34FE-42E3-F7D82894199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2C23998F-999B-4AEB-80A4-1955AFF8E489}"/>
              </a:ext>
            </a:extLst>
          </p:cNvPr>
          <p:cNvSpPr txBox="1"/>
          <p:nvPr/>
        </p:nvSpPr>
        <p:spPr>
          <a:xfrm>
            <a:off x="449109" y="1840331"/>
            <a:ext cx="9016508" cy="3483646"/>
          </a:xfrm>
          <a:prstGeom prst="rect">
            <a:avLst/>
          </a:prstGeom>
          <a:noFill/>
        </p:spPr>
        <p:txBody>
          <a:bodyPr wrap="square" rtlCol="0">
            <a:spAutoFit/>
          </a:bodyPr>
          <a:lstStyle/>
          <a:p>
            <a:pPr marL="0" marR="0" lvl="0" indent="0" algn="just" defTabSz="914400" rtl="0" eaLnBrk="1" fontAlgn="auto" latinLnBrk="0" hangingPunct="1">
              <a:lnSpc>
                <a:spcPct val="115000"/>
              </a:lnSpc>
              <a:spcBef>
                <a:spcPts val="300"/>
              </a:spcBef>
              <a:spcAft>
                <a:spcPts val="30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Extract of Board’s Report:</a:t>
            </a:r>
          </a:p>
          <a:p>
            <a:pPr marL="342900" marR="0" lvl="0" indent="-342900" algn="just" defTabSz="914400" rtl="0" eaLnBrk="1" fontAlgn="auto" latinLnBrk="0" hangingPunct="1">
              <a:lnSpc>
                <a:spcPct val="115000"/>
              </a:lnSpc>
              <a:spcBef>
                <a:spcPts val="300"/>
              </a:spcBef>
              <a:spcAft>
                <a:spcPts val="300"/>
              </a:spcAft>
              <a:buClrTx/>
              <a:buSzTx/>
              <a:buFont typeface="Arial" panose="020B0604020202020204" pitchFamily="34" charset="0"/>
              <a:buChar char="•"/>
              <a:tabLst/>
              <a:defRPr/>
            </a:pPr>
            <a:r>
              <a:rPr kumimoji="0" lang="en-US" sz="22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Other disclosures relating to deposits:</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687388" marR="0" lvl="0" indent="-342900" algn="just" defTabSz="914400" rtl="0" eaLnBrk="1" fontAlgn="auto" latinLnBrk="0" hangingPunct="1">
              <a:lnSpc>
                <a:spcPct val="115000"/>
              </a:lnSpc>
              <a:spcBef>
                <a:spcPts val="300"/>
              </a:spcBef>
              <a:spcAft>
                <a:spcPts val="30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Number of cases of default in repayment of deposits or payment of interest thereon beginning of year.</a:t>
            </a:r>
          </a:p>
          <a:p>
            <a:pPr marL="687388" marR="0" lvl="0" indent="-342900" algn="just" defTabSz="914400" rtl="0" eaLnBrk="1" fontAlgn="auto" latinLnBrk="0" hangingPunct="1">
              <a:lnSpc>
                <a:spcPct val="115000"/>
              </a:lnSpc>
              <a:spcBef>
                <a:spcPts val="300"/>
              </a:spcBef>
              <a:spcAft>
                <a:spcPts val="30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Maximum number of cases of default in repayment of deposits or payment of interest thereon during year.</a:t>
            </a:r>
          </a:p>
          <a:p>
            <a:pPr marL="687388" marR="0" lvl="0" indent="-342900" algn="just" defTabSz="914400" rtl="0" eaLnBrk="1" fontAlgn="auto" latinLnBrk="0" hangingPunct="1">
              <a:lnSpc>
                <a:spcPct val="115000"/>
              </a:lnSpc>
              <a:spcBef>
                <a:spcPts val="300"/>
              </a:spcBef>
              <a:spcAft>
                <a:spcPts val="30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Number of cases of default in repayment of deposits or payment of interest thereon end of year.</a:t>
            </a:r>
          </a:p>
        </p:txBody>
      </p:sp>
      <p:sp>
        <p:nvSpPr>
          <p:cNvPr id="4" name="TextBox 3">
            <a:extLst>
              <a:ext uri="{FF2B5EF4-FFF2-40B4-BE49-F238E27FC236}">
                <a16:creationId xmlns:a16="http://schemas.microsoft.com/office/drawing/2014/main" id="{1A8A7D6E-B8D4-D093-3B77-7879051D8F5C}"/>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pic>
        <p:nvPicPr>
          <p:cNvPr id="7" name="Picture 6">
            <a:extLst>
              <a:ext uri="{FF2B5EF4-FFF2-40B4-BE49-F238E27FC236}">
                <a16:creationId xmlns:a16="http://schemas.microsoft.com/office/drawing/2014/main" id="{FD8C65C3-41C0-2B1E-232F-A979631A483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2403463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0">
            <a:extLst>
              <a:ext uri="{FF2B5EF4-FFF2-40B4-BE49-F238E27FC236}">
                <a16:creationId xmlns:a16="http://schemas.microsoft.com/office/drawing/2014/main" id="{97D94538-6DA5-44AC-B9DB-97E894F10B7F}"/>
              </a:ext>
            </a:extLst>
          </p:cNvPr>
          <p:cNvGrpSpPr/>
          <p:nvPr/>
        </p:nvGrpSpPr>
        <p:grpSpPr>
          <a:xfrm>
            <a:off x="0" y="198879"/>
            <a:ext cx="449109" cy="754743"/>
            <a:chOff x="-19050" y="377371"/>
            <a:chExt cx="409557" cy="754743"/>
          </a:xfrm>
          <a:solidFill>
            <a:srgbClr val="C00000"/>
          </a:solidFill>
        </p:grpSpPr>
        <p:sp>
          <p:nvSpPr>
            <p:cNvPr id="14" name="Rectangle: Rounded Corners 13">
              <a:extLst>
                <a:ext uri="{FF2B5EF4-FFF2-40B4-BE49-F238E27FC236}">
                  <a16:creationId xmlns:a16="http://schemas.microsoft.com/office/drawing/2014/main" id="{9A45964E-C55C-43B6-86B4-B88224D707CE}"/>
                </a:ext>
              </a:extLst>
            </p:cNvPr>
            <p:cNvSpPr/>
            <p:nvPr/>
          </p:nvSpPr>
          <p:spPr>
            <a:xfrm>
              <a:off x="168293" y="492124"/>
              <a:ext cx="222214" cy="525236"/>
            </a:xfrm>
            <a:prstGeom prst="roundRect">
              <a:avLst>
                <a:gd name="adj" fmla="val 15709"/>
              </a:avLst>
            </a:prstGeom>
            <a:solidFill>
              <a:srgbClr val="041E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2A30CF-8C67-4E6C-BB77-EE6B6C450B9F}"/>
                </a:ext>
              </a:extLst>
            </p:cNvPr>
            <p:cNvSpPr/>
            <p:nvPr/>
          </p:nvSpPr>
          <p:spPr>
            <a:xfrm>
              <a:off x="-19050" y="377371"/>
              <a:ext cx="298450" cy="754743"/>
            </a:xfrm>
            <a:prstGeom prst="roundRect">
              <a:avLst>
                <a:gd name="adj" fmla="val 87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pic>
        <p:nvPicPr>
          <p:cNvPr id="9" name="Picture 8">
            <a:extLst>
              <a:ext uri="{FF2B5EF4-FFF2-40B4-BE49-F238E27FC236}">
                <a16:creationId xmlns:a16="http://schemas.microsoft.com/office/drawing/2014/main" id="{4F203F8E-9D3B-4666-8348-1ECE6BBBAD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Freeform 31">
            <a:extLst>
              <a:ext uri="{FF2B5EF4-FFF2-40B4-BE49-F238E27FC236}">
                <a16:creationId xmlns:a16="http://schemas.microsoft.com/office/drawing/2014/main" id="{BCFBA9B6-871B-D1B4-F58C-87DECB0CE898}"/>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Rectangle 4">
            <a:extLst>
              <a:ext uri="{FF2B5EF4-FFF2-40B4-BE49-F238E27FC236}">
                <a16:creationId xmlns:a16="http://schemas.microsoft.com/office/drawing/2014/main" id="{E2E18AD7-9C6F-ED6B-7E80-CA6BE23AF56B}"/>
              </a:ext>
            </a:extLst>
          </p:cNvPr>
          <p:cNvSpPr/>
          <p:nvPr/>
        </p:nvSpPr>
        <p:spPr>
          <a:xfrm>
            <a:off x="401604" y="1138018"/>
            <a:ext cx="10716239" cy="4883003"/>
          </a:xfrm>
          <a:prstGeom prst="rect">
            <a:avLst/>
          </a:prstGeom>
          <a:solidFill>
            <a:schemeClr val="bg1"/>
          </a:solidFill>
          <a:ln>
            <a:noFill/>
          </a:ln>
          <a:effectLst>
            <a:outerShdw blurRad="63500" sx="102000" sy="102000" algn="ctr" rotWithShape="0">
              <a:prstClr val="black">
                <a:alpha val="40000"/>
              </a:prstClr>
            </a:outerShdw>
          </a:effectLst>
        </p:spPr>
        <p:txBody>
          <a:bodyPr wrap="square">
            <a:spAutoFit/>
          </a:bodyPr>
          <a:lstStyle/>
          <a:p>
            <a:pPr marL="342900" marR="0" lvl="0" indent="-342900" algn="just">
              <a:lnSpc>
                <a:spcPct val="107000"/>
              </a:lnSpc>
              <a:spcBef>
                <a:spcPts val="0"/>
              </a:spcBef>
              <a:spcAft>
                <a:spcPts val="800"/>
              </a:spcAft>
              <a:buFont typeface="Symbol" panose="05050102010706020507" pitchFamily="18" charset="2"/>
              <a:buChar char=""/>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Details on policy development and implementation by company on corporate social responsibility initiatives taken during year: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gn="just">
              <a:lnSpc>
                <a:spcPct val="107000"/>
              </a:lnSpc>
              <a:spcBef>
                <a:spcPts val="0"/>
              </a:spcBef>
              <a:spcAft>
                <a:spcPts val="80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 Whether CSR is applicable as per section 135: yes/no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gn="just">
              <a:lnSpc>
                <a:spcPct val="107000"/>
              </a:lnSpc>
              <a:spcBef>
                <a:spcPts val="0"/>
              </a:spcBef>
              <a:spcAft>
                <a:spcPts val="80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(ii) Turnover (in 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gn="just">
              <a:lnSpc>
                <a:spcPct val="107000"/>
              </a:lnSpc>
              <a:spcBef>
                <a:spcPts val="0"/>
              </a:spcBef>
              <a:spcAft>
                <a:spcPts val="80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(iii) Net worth (in 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gn="just">
              <a:lnSpc>
                <a:spcPct val="107000"/>
              </a:lnSpc>
              <a:spcBef>
                <a:spcPts val="0"/>
              </a:spcBef>
              <a:spcAft>
                <a:spcPts val="80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(b) Net profits for last three financial years: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Amount spent in local area (in Rupees)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1400" dirty="0">
                <a:effectLst/>
                <a:latin typeface="Times New Roman" panose="02020603050405020304" pitchFamily="18" charset="0"/>
                <a:ea typeface="Calibri" panose="020F0502020204030204" pitchFamily="34" charset="0"/>
              </a:rPr>
              <a:t>Manner in which the amount spent during the financial year in format specified.</a:t>
            </a:r>
          </a:p>
          <a:p>
            <a:pPr marL="342900" marR="0" lvl="0" indent="-342900" algn="just">
              <a:lnSpc>
                <a:spcPct val="107000"/>
              </a:lnSpc>
              <a:spcBef>
                <a:spcPts val="0"/>
              </a:spcBef>
              <a:spcAft>
                <a:spcPts val="0"/>
              </a:spcAft>
              <a:buFont typeface="Symbol" panose="05050102010706020507" pitchFamily="18" charset="2"/>
              <a:buChar char=""/>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Give details (name, address and email address) of implementing agency(</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ies</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gn="just">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Symbol" panose="05050102010706020507" pitchFamily="18" charset="2"/>
              <a:buChar char=""/>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 Explanation for not spending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gn="just">
              <a:lnSpc>
                <a:spcPct val="107000"/>
              </a:lnSpc>
              <a:spcBef>
                <a:spcPts val="0"/>
              </a:spcBef>
              <a:spcAft>
                <a:spcPts val="800"/>
              </a:spcAft>
            </a:pPr>
            <a:r>
              <a:rPr lang="en-US" sz="1400" i="1" dirty="0">
                <a:effectLst/>
                <a:latin typeface="Times New Roman" panose="02020603050405020304" pitchFamily="18" charset="0"/>
                <a:ea typeface="Calibri" panose="020F0502020204030204" pitchFamily="34" charset="0"/>
                <a:cs typeface="Times New Roman" panose="02020603050405020304" pitchFamily="18" charset="0"/>
              </a:rPr>
              <a:t>(Inability of company to formulate a well-conceived CSR Policy/Adoption of long gestation CSR </a:t>
            </a:r>
            <a:r>
              <a:rPr lang="en-US" sz="1400" i="1" dirty="0" err="1">
                <a:effectLst/>
                <a:latin typeface="Times New Roman" panose="02020603050405020304" pitchFamily="18" charset="0"/>
                <a:ea typeface="Calibri" panose="020F0502020204030204" pitchFamily="34" charset="0"/>
                <a:cs typeface="Times New Roman" panose="02020603050405020304" pitchFamily="18" charset="0"/>
              </a:rPr>
              <a:t>programmes</a:t>
            </a:r>
            <a:r>
              <a:rPr lang="en-US" sz="1400" i="1" dirty="0">
                <a:effectLst/>
                <a:latin typeface="Times New Roman" panose="02020603050405020304" pitchFamily="18" charset="0"/>
                <a:ea typeface="Calibri" panose="020F0502020204030204" pitchFamily="34" charset="0"/>
                <a:cs typeface="Times New Roman" panose="02020603050405020304" pitchFamily="18" charset="0"/>
              </a:rPr>
              <a:t> or projects/Suitable implementing agencies not found/ Non-receipt of utilization certificate from implementing agencies/Delay in formation of CSR committee/Delay in implementation of plan/ Restructuring of CSR Policies etc./Budget advanced to NGO’s but not spent/Delay in project identification/ Lack of prior expertise/Delay in capacity building/Others)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gn="just">
              <a:lnSpc>
                <a:spcPct val="107000"/>
              </a:lnSpc>
              <a:spcBef>
                <a:spcPts val="0"/>
              </a:spcBef>
              <a:spcAft>
                <a:spcPts val="80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(b) If others, specify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Whether a responsibility statement of the CSR Committee on the implementation and monitoring of CSR Policy is enclosed to the Board‘s Report : YES/NO.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7F05465C-D042-FC1B-684D-8A2CBBA2A62C}"/>
              </a:ext>
            </a:extLst>
          </p:cNvPr>
          <p:cNvSpPr txBox="1"/>
          <p:nvPr/>
        </p:nvSpPr>
        <p:spPr>
          <a:xfrm>
            <a:off x="327272" y="6136048"/>
            <a:ext cx="10366748" cy="615553"/>
          </a:xfrm>
          <a:prstGeom prst="rect">
            <a:avLst/>
          </a:prstGeom>
          <a:noFill/>
        </p:spPr>
        <p:txBody>
          <a:bodyPr wrap="square" rtlCol="0">
            <a:spAutoFit/>
          </a:bodyPr>
          <a:lstStyle/>
          <a:p>
            <a:r>
              <a:rPr lang="en-US" dirty="0">
                <a:solidFill>
                  <a:srgbClr val="041E42"/>
                </a:solidFill>
                <a:latin typeface="Times New Roman" panose="02020603050405020304" pitchFamily="18" charset="0"/>
                <a:cs typeface="Times New Roman" panose="02020603050405020304" pitchFamily="18" charset="0"/>
              </a:rPr>
              <a:t>Note </a:t>
            </a:r>
            <a:r>
              <a:rPr lang="en-US" dirty="0"/>
              <a:t>: </a:t>
            </a:r>
            <a:r>
              <a:rPr lang="en-US" sz="1600" b="1" i="1" dirty="0">
                <a:solidFill>
                  <a:srgbClr val="041E42"/>
                </a:solidFill>
                <a:latin typeface="Times New Roman" panose="02020603050405020304" pitchFamily="18" charset="0"/>
                <a:cs typeface="Times New Roman" panose="02020603050405020304" pitchFamily="18" charset="0"/>
              </a:rPr>
              <a:t>This was notified in the extract of Board’s report vide notification dated May 30, 2025, however, do not form part of the e-form “Extract of Board Report”.</a:t>
            </a:r>
            <a:endParaRPr lang="en-US" dirty="0"/>
          </a:p>
        </p:txBody>
      </p:sp>
      <p:sp>
        <p:nvSpPr>
          <p:cNvPr id="3" name="TextBox 2">
            <a:extLst>
              <a:ext uri="{FF2B5EF4-FFF2-40B4-BE49-F238E27FC236}">
                <a16:creationId xmlns:a16="http://schemas.microsoft.com/office/drawing/2014/main" id="{183D9664-7D22-72DC-BEDF-5BB42C8598D7}"/>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Key Changes in Forms:</a:t>
            </a:r>
          </a:p>
        </p:txBody>
      </p:sp>
    </p:spTree>
    <p:extLst>
      <p:ext uri="{BB962C8B-B14F-4D97-AF65-F5344CB8AC3E}">
        <p14:creationId xmlns:p14="http://schemas.microsoft.com/office/powerpoint/2010/main" val="1157423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CB6CE-76EB-A6D1-D6C3-5325B960DC9F}"/>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CBC82008-B0EF-B6B8-4289-90090128F590}"/>
              </a:ext>
            </a:extLst>
          </p:cNvPr>
          <p:cNvGrpSpPr/>
          <p:nvPr/>
        </p:nvGrpSpPr>
        <p:grpSpPr>
          <a:xfrm>
            <a:off x="0" y="198879"/>
            <a:ext cx="449109" cy="754743"/>
            <a:chOff x="-19050" y="377371"/>
            <a:chExt cx="409557" cy="754743"/>
          </a:xfrm>
          <a:solidFill>
            <a:srgbClr val="C00000"/>
          </a:solidFill>
        </p:grpSpPr>
        <p:sp>
          <p:nvSpPr>
            <p:cNvPr id="14" name="Rectangle: Rounded Corners 13">
              <a:extLst>
                <a:ext uri="{FF2B5EF4-FFF2-40B4-BE49-F238E27FC236}">
                  <a16:creationId xmlns:a16="http://schemas.microsoft.com/office/drawing/2014/main" id="{445E70BC-7B71-7E3E-8A1C-780545183A56}"/>
                </a:ext>
              </a:extLst>
            </p:cNvPr>
            <p:cNvSpPr/>
            <p:nvPr/>
          </p:nvSpPr>
          <p:spPr>
            <a:xfrm>
              <a:off x="168293" y="492124"/>
              <a:ext cx="222214" cy="525236"/>
            </a:xfrm>
            <a:prstGeom prst="roundRect">
              <a:avLst>
                <a:gd name="adj" fmla="val 15709"/>
              </a:avLst>
            </a:prstGeom>
            <a:solidFill>
              <a:srgbClr val="041E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DE964EC7-1E79-6334-D21A-ECE5C4C4D3E2}"/>
                </a:ext>
              </a:extLst>
            </p:cNvPr>
            <p:cNvSpPr/>
            <p:nvPr/>
          </p:nvSpPr>
          <p:spPr>
            <a:xfrm>
              <a:off x="-19050" y="377371"/>
              <a:ext cx="298450" cy="754743"/>
            </a:xfrm>
            <a:prstGeom prst="roundRect">
              <a:avLst>
                <a:gd name="adj" fmla="val 87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pic>
        <p:nvPicPr>
          <p:cNvPr id="9" name="Picture 8">
            <a:extLst>
              <a:ext uri="{FF2B5EF4-FFF2-40B4-BE49-F238E27FC236}">
                <a16:creationId xmlns:a16="http://schemas.microsoft.com/office/drawing/2014/main" id="{45F2C1EF-6A98-BF1F-4A83-AD994DC565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Freeform 31">
            <a:extLst>
              <a:ext uri="{FF2B5EF4-FFF2-40B4-BE49-F238E27FC236}">
                <a16:creationId xmlns:a16="http://schemas.microsoft.com/office/drawing/2014/main" id="{A4E456C9-2BA2-5CB7-720B-C3ED72149D35}"/>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Rectangle 3">
            <a:extLst>
              <a:ext uri="{FF2B5EF4-FFF2-40B4-BE49-F238E27FC236}">
                <a16:creationId xmlns:a16="http://schemas.microsoft.com/office/drawing/2014/main" id="{A33FAEEF-AA06-434E-BA39-B0119E25D9B0}"/>
              </a:ext>
            </a:extLst>
          </p:cNvPr>
          <p:cNvSpPr/>
          <p:nvPr/>
        </p:nvSpPr>
        <p:spPr>
          <a:xfrm>
            <a:off x="624717" y="2993540"/>
            <a:ext cx="8411111" cy="1757212"/>
          </a:xfrm>
          <a:prstGeom prst="rect">
            <a:avLst/>
          </a:prstGeom>
          <a:solidFill>
            <a:schemeClr val="bg1"/>
          </a:solidFill>
          <a:ln>
            <a:noFill/>
          </a:ln>
          <a:effectLst>
            <a:outerShdw blurRad="63500" sx="102000" sy="102000" algn="ctr" rotWithShape="0">
              <a:prstClr val="black">
                <a:alpha val="40000"/>
              </a:prstClr>
            </a:outerShdw>
          </a:effectLst>
        </p:spPr>
        <p:txBody>
          <a:bodyPr wrap="square">
            <a:spAutoFit/>
          </a:bodyPr>
          <a:lstStyle/>
          <a:p>
            <a:pPr marL="457200" marR="0" lvl="0" indent="-457200" algn="just" defTabSz="914400" rtl="0" eaLnBrk="1" fontAlgn="auto" latinLnBrk="0" hangingPunct="1">
              <a:lnSpc>
                <a:spcPct val="115000"/>
              </a:lnSpc>
              <a:spcBef>
                <a:spcPts val="600"/>
              </a:spcBef>
              <a:spcAft>
                <a:spcPts val="600"/>
              </a:spcAft>
              <a:buClrTx/>
              <a:buSzTx/>
              <a:buFontTx/>
              <a:buAutoNum type="alphaUcPeriod" startAt="17"/>
              <a:tabLst/>
              <a:defRPr/>
            </a:pP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As the additional items are not specified under Section 134 and other provisions of the Companies Act, 2013 r/w applicable rules, </a:t>
            </a: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whether </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 Companies are required to mention these additional items in its Board Report?</a:t>
            </a:r>
            <a:endPar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C44D6AC-55D0-94B9-39CB-E55CA6600D36}"/>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Issues and Queries:</a:t>
            </a:r>
          </a:p>
        </p:txBody>
      </p:sp>
    </p:spTree>
    <p:extLst>
      <p:ext uri="{BB962C8B-B14F-4D97-AF65-F5344CB8AC3E}">
        <p14:creationId xmlns:p14="http://schemas.microsoft.com/office/powerpoint/2010/main" val="41148650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7F3EA-32A3-34A1-187B-C2D8F4960211}"/>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D97B056B-0C0A-7934-3BE8-1E282C58B06C}"/>
              </a:ext>
            </a:extLst>
          </p:cNvPr>
          <p:cNvGrpSpPr/>
          <p:nvPr/>
        </p:nvGrpSpPr>
        <p:grpSpPr>
          <a:xfrm>
            <a:off x="0" y="198879"/>
            <a:ext cx="449109" cy="754743"/>
            <a:chOff x="-19050" y="377371"/>
            <a:chExt cx="409557" cy="754743"/>
          </a:xfrm>
          <a:solidFill>
            <a:srgbClr val="C00000"/>
          </a:solidFill>
        </p:grpSpPr>
        <p:sp>
          <p:nvSpPr>
            <p:cNvPr id="14" name="Rectangle: Rounded Corners 13">
              <a:extLst>
                <a:ext uri="{FF2B5EF4-FFF2-40B4-BE49-F238E27FC236}">
                  <a16:creationId xmlns:a16="http://schemas.microsoft.com/office/drawing/2014/main" id="{07A326A7-9EE6-AE55-BC66-0D4190E32A73}"/>
                </a:ext>
              </a:extLst>
            </p:cNvPr>
            <p:cNvSpPr/>
            <p:nvPr/>
          </p:nvSpPr>
          <p:spPr>
            <a:xfrm>
              <a:off x="168293" y="492124"/>
              <a:ext cx="222214" cy="525236"/>
            </a:xfrm>
            <a:prstGeom prst="roundRect">
              <a:avLst>
                <a:gd name="adj" fmla="val 15709"/>
              </a:avLst>
            </a:prstGeom>
            <a:solidFill>
              <a:srgbClr val="041E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41B4861-EC62-B393-D81A-91C4F99B1447}"/>
                </a:ext>
              </a:extLst>
            </p:cNvPr>
            <p:cNvSpPr/>
            <p:nvPr/>
          </p:nvSpPr>
          <p:spPr>
            <a:xfrm>
              <a:off x="-19050" y="377371"/>
              <a:ext cx="298450" cy="754743"/>
            </a:xfrm>
            <a:prstGeom prst="roundRect">
              <a:avLst>
                <a:gd name="adj" fmla="val 87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pic>
        <p:nvPicPr>
          <p:cNvPr id="9" name="Picture 8">
            <a:extLst>
              <a:ext uri="{FF2B5EF4-FFF2-40B4-BE49-F238E27FC236}">
                <a16:creationId xmlns:a16="http://schemas.microsoft.com/office/drawing/2014/main" id="{924F80C9-57F2-F11B-F7A3-3ECB9D296D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Freeform 31">
            <a:extLst>
              <a:ext uri="{FF2B5EF4-FFF2-40B4-BE49-F238E27FC236}">
                <a16:creationId xmlns:a16="http://schemas.microsoft.com/office/drawing/2014/main" id="{154CC0F4-C4F1-DD43-8A10-150FD4DD7947}"/>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Rectangle 3">
            <a:extLst>
              <a:ext uri="{FF2B5EF4-FFF2-40B4-BE49-F238E27FC236}">
                <a16:creationId xmlns:a16="http://schemas.microsoft.com/office/drawing/2014/main" id="{041BD930-3528-9DCB-5B77-5B656E209E1B}"/>
              </a:ext>
            </a:extLst>
          </p:cNvPr>
          <p:cNvSpPr/>
          <p:nvPr/>
        </p:nvSpPr>
        <p:spPr>
          <a:xfrm>
            <a:off x="624717" y="2993540"/>
            <a:ext cx="8411111" cy="1757212"/>
          </a:xfrm>
          <a:prstGeom prst="rect">
            <a:avLst/>
          </a:prstGeom>
          <a:solidFill>
            <a:schemeClr val="bg1"/>
          </a:solidFill>
          <a:ln>
            <a:noFill/>
          </a:ln>
          <a:effectLst>
            <a:outerShdw blurRad="63500" sx="102000" sy="102000" algn="ctr" rotWithShape="0">
              <a:prstClr val="black">
                <a:alpha val="40000"/>
              </a:prstClr>
            </a:outerShdw>
          </a:effectLst>
        </p:spPr>
        <p:txBody>
          <a:bodyPr wrap="square">
            <a:spAutoFit/>
          </a:bodyPr>
          <a:lstStyle/>
          <a:p>
            <a:pPr marL="457200" lvl="0" indent="-457200" algn="just">
              <a:lnSpc>
                <a:spcPct val="115000"/>
              </a:lnSpc>
              <a:spcBef>
                <a:spcPts val="600"/>
              </a:spcBef>
              <a:spcAft>
                <a:spcPts val="600"/>
              </a:spcAft>
              <a:buFontTx/>
              <a:buAutoNum type="alphaUcPeriod" startAt="17"/>
              <a:defRPr/>
            </a:pP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As the extract of Board Report is introduced as a linked form to AOC-4, whether the disclosure of additional items in Board report is applicable to the Companies which are required to file Form AOC-4(XBRL).</a:t>
            </a:r>
            <a:endPar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E7A6879-2499-D1AD-0551-D7350D2E7C12}"/>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Issues and Queries:</a:t>
            </a:r>
          </a:p>
        </p:txBody>
      </p:sp>
    </p:spTree>
    <p:extLst>
      <p:ext uri="{BB962C8B-B14F-4D97-AF65-F5344CB8AC3E}">
        <p14:creationId xmlns:p14="http://schemas.microsoft.com/office/powerpoint/2010/main" val="3965823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025B4-3C7D-474C-136C-A8090B65B24D}"/>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9C7DA04E-D688-DA09-39FC-948DB0EE4C22}"/>
              </a:ext>
            </a:extLst>
          </p:cNvPr>
          <p:cNvGrpSpPr/>
          <p:nvPr/>
        </p:nvGrpSpPr>
        <p:grpSpPr>
          <a:xfrm>
            <a:off x="0" y="198879"/>
            <a:ext cx="449109" cy="754743"/>
            <a:chOff x="-19050" y="377371"/>
            <a:chExt cx="409557" cy="754743"/>
          </a:xfrm>
          <a:solidFill>
            <a:srgbClr val="C00000"/>
          </a:solidFill>
        </p:grpSpPr>
        <p:sp>
          <p:nvSpPr>
            <p:cNvPr id="14" name="Rectangle: Rounded Corners 13">
              <a:extLst>
                <a:ext uri="{FF2B5EF4-FFF2-40B4-BE49-F238E27FC236}">
                  <a16:creationId xmlns:a16="http://schemas.microsoft.com/office/drawing/2014/main" id="{B38FAA40-5026-4E56-7446-AC8ECBF59B35}"/>
                </a:ext>
              </a:extLst>
            </p:cNvPr>
            <p:cNvSpPr/>
            <p:nvPr/>
          </p:nvSpPr>
          <p:spPr>
            <a:xfrm>
              <a:off x="168293" y="492124"/>
              <a:ext cx="222214" cy="525236"/>
            </a:xfrm>
            <a:prstGeom prst="roundRect">
              <a:avLst>
                <a:gd name="adj" fmla="val 15709"/>
              </a:avLst>
            </a:prstGeom>
            <a:solidFill>
              <a:srgbClr val="041E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235BDB14-5CAB-1004-079B-E8F098E136C5}"/>
                </a:ext>
              </a:extLst>
            </p:cNvPr>
            <p:cNvSpPr/>
            <p:nvPr/>
          </p:nvSpPr>
          <p:spPr>
            <a:xfrm>
              <a:off x="-19050" y="377371"/>
              <a:ext cx="298450" cy="754743"/>
            </a:xfrm>
            <a:prstGeom prst="roundRect">
              <a:avLst>
                <a:gd name="adj" fmla="val 87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pic>
        <p:nvPicPr>
          <p:cNvPr id="9" name="Picture 8">
            <a:extLst>
              <a:ext uri="{FF2B5EF4-FFF2-40B4-BE49-F238E27FC236}">
                <a16:creationId xmlns:a16="http://schemas.microsoft.com/office/drawing/2014/main" id="{4FE83210-E94D-A69F-C2CD-B91A4059E26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Freeform 31">
            <a:extLst>
              <a:ext uri="{FF2B5EF4-FFF2-40B4-BE49-F238E27FC236}">
                <a16:creationId xmlns:a16="http://schemas.microsoft.com/office/drawing/2014/main" id="{B4D45C55-0D14-3FFA-BD0A-952121811262}"/>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Rectangle 3">
            <a:extLst>
              <a:ext uri="{FF2B5EF4-FFF2-40B4-BE49-F238E27FC236}">
                <a16:creationId xmlns:a16="http://schemas.microsoft.com/office/drawing/2014/main" id="{9AD7D335-EE32-158A-F67E-1CAE277574B8}"/>
              </a:ext>
            </a:extLst>
          </p:cNvPr>
          <p:cNvSpPr/>
          <p:nvPr/>
        </p:nvSpPr>
        <p:spPr>
          <a:xfrm>
            <a:off x="624717" y="2993540"/>
            <a:ext cx="8411111" cy="907749"/>
          </a:xfrm>
          <a:prstGeom prst="rect">
            <a:avLst/>
          </a:prstGeom>
          <a:solidFill>
            <a:schemeClr val="bg1"/>
          </a:solidFill>
          <a:ln>
            <a:noFill/>
          </a:ln>
          <a:effectLst>
            <a:outerShdw blurRad="63500" sx="102000" sy="102000" algn="ctr" rotWithShape="0">
              <a:prstClr val="black">
                <a:alpha val="40000"/>
              </a:prstClr>
            </a:outerShdw>
          </a:effectLst>
        </p:spPr>
        <p:txBody>
          <a:bodyPr wrap="square">
            <a:spAutoFit/>
          </a:bodyPr>
          <a:lstStyle/>
          <a:p>
            <a:pPr marL="457200" lvl="0" indent="-457200" algn="just">
              <a:lnSpc>
                <a:spcPct val="115000"/>
              </a:lnSpc>
              <a:spcBef>
                <a:spcPts val="600"/>
              </a:spcBef>
              <a:spcAft>
                <a:spcPts val="600"/>
              </a:spcAft>
              <a:buFontTx/>
              <a:buAutoNum type="alphaUcPeriod" startAt="17"/>
              <a:defRPr/>
            </a:pP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You can copy and paste in the Excel file, but not in the online form (Extract of Board’s Report).</a:t>
            </a:r>
            <a:endPar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7EBF862E-E58B-1B38-5706-B50A53004B67}"/>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Issues and Queries:</a:t>
            </a:r>
          </a:p>
        </p:txBody>
      </p:sp>
    </p:spTree>
    <p:extLst>
      <p:ext uri="{BB962C8B-B14F-4D97-AF65-F5344CB8AC3E}">
        <p14:creationId xmlns:p14="http://schemas.microsoft.com/office/powerpoint/2010/main" val="1996228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8B224-0480-B382-ECD3-66238B3FF71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47AE72A-CD86-8E03-5C87-714933A0E53F}"/>
              </a:ext>
            </a:extLst>
          </p:cNvPr>
          <p:cNvSpPr/>
          <p:nvPr/>
        </p:nvSpPr>
        <p:spPr>
          <a:xfrm>
            <a:off x="387180" y="3501350"/>
            <a:ext cx="7520804"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E11E34"/>
                </a:solidFill>
                <a:effectLst/>
                <a:uLnTx/>
                <a:uFillTx/>
                <a:latin typeface="Times New Roman" panose="02020603050405020304" pitchFamily="18" charset="0"/>
                <a:ea typeface="+mn-ea"/>
                <a:cs typeface="Times New Roman" panose="02020603050405020304" pitchFamily="18" charset="0"/>
              </a:rPr>
              <a:t>Transition Changes</a:t>
            </a:r>
            <a:endParaRPr kumimoji="0" lang="en-US" sz="3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250BE9A6-B756-BB3E-4C67-F764A87878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673" y="180126"/>
            <a:ext cx="4586715" cy="1082718"/>
          </a:xfrm>
          <a:prstGeom prst="rect">
            <a:avLst/>
          </a:prstGeom>
        </p:spPr>
      </p:pic>
      <p:pic>
        <p:nvPicPr>
          <p:cNvPr id="3" name="Picture 2" descr="A white and green graph and arrow&#10;&#10;AI-generated content may be incorrect.">
            <a:extLst>
              <a:ext uri="{FF2B5EF4-FFF2-40B4-BE49-F238E27FC236}">
                <a16:creationId xmlns:a16="http://schemas.microsoft.com/office/drawing/2014/main" id="{7E9D83D2-A78E-06C3-A548-5F8E8D0C1F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4654" y="1892047"/>
            <a:ext cx="3634817" cy="3634817"/>
          </a:xfrm>
          <a:prstGeom prst="rect">
            <a:avLst/>
          </a:prstGeom>
        </p:spPr>
      </p:pic>
    </p:spTree>
    <p:extLst>
      <p:ext uri="{BB962C8B-B14F-4D97-AF65-F5344CB8AC3E}">
        <p14:creationId xmlns:p14="http://schemas.microsoft.com/office/powerpoint/2010/main" val="21087752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801C8-25C8-D8C3-5D96-43EFF2360E43}"/>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D2055D2A-BA5C-0833-872D-4869406D59D8}"/>
              </a:ext>
            </a:extLst>
          </p:cNvPr>
          <p:cNvGrpSpPr/>
          <p:nvPr/>
        </p:nvGrpSpPr>
        <p:grpSpPr>
          <a:xfrm>
            <a:off x="0" y="198879"/>
            <a:ext cx="449109" cy="754743"/>
            <a:chOff x="-19050" y="377371"/>
            <a:chExt cx="409557" cy="754743"/>
          </a:xfrm>
        </p:grpSpPr>
        <p:sp>
          <p:nvSpPr>
            <p:cNvPr id="14" name="Rectangle: Rounded Corners 13">
              <a:extLst>
                <a:ext uri="{FF2B5EF4-FFF2-40B4-BE49-F238E27FC236}">
                  <a16:creationId xmlns:a16="http://schemas.microsoft.com/office/drawing/2014/main" id="{B74FC634-1102-AE0F-EDEF-A1EA79096F54}"/>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CA5DBA82-E5DB-3E73-436B-14A68A20EA3B}"/>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41E42"/>
                </a:solidFill>
                <a:effectLst/>
                <a:uLnTx/>
                <a:uFillTx/>
                <a:latin typeface="Calibri"/>
                <a:ea typeface="+mn-ea"/>
                <a:cs typeface="+mn-cs"/>
              </a:endParaRPr>
            </a:p>
          </p:txBody>
        </p:sp>
      </p:grpSp>
      <p:sp>
        <p:nvSpPr>
          <p:cNvPr id="3" name="Freeform 31">
            <a:extLst>
              <a:ext uri="{FF2B5EF4-FFF2-40B4-BE49-F238E27FC236}">
                <a16:creationId xmlns:a16="http://schemas.microsoft.com/office/drawing/2014/main" id="{7D320A52-E5F7-6FC9-44BE-28834D27A639}"/>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a:extLst>
              <a:ext uri="{FF2B5EF4-FFF2-40B4-BE49-F238E27FC236}">
                <a16:creationId xmlns:a16="http://schemas.microsoft.com/office/drawing/2014/main" id="{551FE8EF-D639-CA7E-66E8-50C292D1CA8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2" name="TextBox 1">
            <a:extLst>
              <a:ext uri="{FF2B5EF4-FFF2-40B4-BE49-F238E27FC236}">
                <a16:creationId xmlns:a16="http://schemas.microsoft.com/office/drawing/2014/main" id="{444863B9-5D72-B8B6-7A78-644DAC671E8F}"/>
              </a:ext>
            </a:extLst>
          </p:cNvPr>
          <p:cNvSpPr txBox="1"/>
          <p:nvPr/>
        </p:nvSpPr>
        <p:spPr>
          <a:xfrm>
            <a:off x="499559" y="1366125"/>
            <a:ext cx="8845427" cy="4804200"/>
          </a:xfrm>
          <a:prstGeom prst="rect">
            <a:avLst/>
          </a:prstGeom>
          <a:noFill/>
        </p:spPr>
        <p:txBody>
          <a:bodyPr wrap="square" rtlCol="0">
            <a:spAutoFit/>
          </a:bodyPr>
          <a:lstStyle/>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Pending V2 forms:</a:t>
            </a:r>
          </a:p>
          <a:p>
            <a:pPr marL="914400" marR="0" lvl="0" indent="-517525" algn="just" defTabSz="914400" rtl="0" eaLnBrk="1" fontAlgn="auto" latinLnBrk="0" hangingPunct="1">
              <a:lnSpc>
                <a:spcPct val="115000"/>
              </a:lnSpc>
              <a:spcBef>
                <a:spcPts val="600"/>
              </a:spcBef>
              <a:spcAft>
                <a:spcPts val="600"/>
              </a:spcAft>
              <a:buClrTx/>
              <a:buSzTx/>
              <a:buFont typeface="Wingdings" panose="05000000000000000000" pitchFamily="2" charset="2"/>
              <a:buChar char="Ø"/>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Transitioned to V3; resubmission cases must be refiled by 15 Aug 2025.</a:t>
            </a:r>
          </a:p>
          <a:p>
            <a:pPr marL="914400" marR="0" lvl="0" indent="-517525" algn="just" defTabSz="914400" rtl="0" eaLnBrk="1" fontAlgn="auto" latinLnBrk="0" hangingPunct="1">
              <a:lnSpc>
                <a:spcPct val="115000"/>
              </a:lnSpc>
              <a:spcBef>
                <a:spcPts val="600"/>
              </a:spcBef>
              <a:spcAft>
                <a:spcPts val="600"/>
              </a:spcAft>
              <a:buClrTx/>
              <a:buSzTx/>
              <a:buFont typeface="Wingdings" panose="05000000000000000000" pitchFamily="2" charset="2"/>
              <a:buChar char="Ø"/>
              <a:tabLst/>
              <a:defRPr/>
            </a:pP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Pending payment cases in V2 cancelled in V3.</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Refund form: </a:t>
            </a: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Now only available in V3.</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Email ID change: </a:t>
            </a:r>
            <a:r>
              <a:rPr kumimoji="0" lang="en-US" sz="24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Only via profile update, not through forms.</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Previous year filings allowed in V3 (with applicable additional fees).</a:t>
            </a:r>
          </a:p>
          <a:p>
            <a:pPr marL="342900" marR="0" lvl="0" indent="-34290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 change in XBRL taxonomy for FY 2024-25.</a:t>
            </a:r>
          </a:p>
        </p:txBody>
      </p:sp>
      <p:sp>
        <p:nvSpPr>
          <p:cNvPr id="4" name="TextBox 3">
            <a:extLst>
              <a:ext uri="{FF2B5EF4-FFF2-40B4-BE49-F238E27FC236}">
                <a16:creationId xmlns:a16="http://schemas.microsoft.com/office/drawing/2014/main" id="{BF062446-8D5E-BA96-93B1-EBE99ED87A58}"/>
              </a:ext>
            </a:extLst>
          </p:cNvPr>
          <p:cNvSpPr txBox="1"/>
          <p:nvPr/>
        </p:nvSpPr>
        <p:spPr>
          <a:xfrm>
            <a:off x="401604" y="313632"/>
            <a:ext cx="1138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Transition</a:t>
            </a:r>
            <a:endParaRPr kumimoji="0" lang="en-US" sz="2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pic>
        <p:nvPicPr>
          <p:cNvPr id="7" name="Picture 6">
            <a:extLst>
              <a:ext uri="{FF2B5EF4-FFF2-40B4-BE49-F238E27FC236}">
                <a16:creationId xmlns:a16="http://schemas.microsoft.com/office/drawing/2014/main" id="{24D8B7BA-525B-CFDA-3F84-0181B5C4B0C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Tree>
    <p:extLst>
      <p:ext uri="{BB962C8B-B14F-4D97-AF65-F5344CB8AC3E}">
        <p14:creationId xmlns:p14="http://schemas.microsoft.com/office/powerpoint/2010/main" val="3291297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0">
            <a:extLst>
              <a:ext uri="{FF2B5EF4-FFF2-40B4-BE49-F238E27FC236}">
                <a16:creationId xmlns:a16="http://schemas.microsoft.com/office/drawing/2014/main" id="{97D94538-6DA5-44AC-B9DB-97E894F10B7F}"/>
              </a:ext>
            </a:extLst>
          </p:cNvPr>
          <p:cNvGrpSpPr/>
          <p:nvPr/>
        </p:nvGrpSpPr>
        <p:grpSpPr>
          <a:xfrm>
            <a:off x="0" y="198879"/>
            <a:ext cx="11790396" cy="754743"/>
            <a:chOff x="-19050" y="377371"/>
            <a:chExt cx="10752043" cy="754743"/>
          </a:xfrm>
        </p:grpSpPr>
        <p:sp>
          <p:nvSpPr>
            <p:cNvPr id="14" name="Rectangle: Rounded Corners 13">
              <a:extLst>
                <a:ext uri="{FF2B5EF4-FFF2-40B4-BE49-F238E27FC236}">
                  <a16:creationId xmlns:a16="http://schemas.microsoft.com/office/drawing/2014/main" id="{9A45964E-C55C-43B6-86B4-B88224D707CE}"/>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2A30CF-8C67-4E6C-BB77-EE6B6C450B9F}"/>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TextBox 20">
              <a:extLst>
                <a:ext uri="{FF2B5EF4-FFF2-40B4-BE49-F238E27FC236}">
                  <a16:creationId xmlns:a16="http://schemas.microsoft.com/office/drawing/2014/main" id="{BA621320-2EDD-432F-AE32-A128BF74F51B}"/>
                </a:ext>
              </a:extLst>
            </p:cNvPr>
            <p:cNvSpPr txBox="1"/>
            <p:nvPr/>
          </p:nvSpPr>
          <p:spPr>
            <a:xfrm>
              <a:off x="347187" y="492266"/>
              <a:ext cx="1038580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Key Features </a:t>
              </a:r>
              <a:r>
                <a:rPr lang="en-US" sz="2400" b="1" u="sng" dirty="0">
                  <a:solidFill>
                    <a:srgbClr val="002060"/>
                  </a:solidFill>
                  <a:latin typeface="Times New Roman" panose="02020603050405020304" pitchFamily="18" charset="0"/>
                  <a:cs typeface="Times New Roman" panose="02020603050405020304" pitchFamily="18" charset="0"/>
                </a:rPr>
                <a:t>– V3 Portal</a:t>
              </a:r>
            </a:p>
          </p:txBody>
        </p:sp>
      </p:grpSp>
      <p:pic>
        <p:nvPicPr>
          <p:cNvPr id="9" name="Picture 8">
            <a:extLst>
              <a:ext uri="{FF2B5EF4-FFF2-40B4-BE49-F238E27FC236}">
                <a16:creationId xmlns:a16="http://schemas.microsoft.com/office/drawing/2014/main" id="{4F203F8E-9D3B-4666-8348-1ECE6BBBAD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pic>
        <p:nvPicPr>
          <p:cNvPr id="13" name="Picture 12">
            <a:extLst>
              <a:ext uri="{FF2B5EF4-FFF2-40B4-BE49-F238E27FC236}">
                <a16:creationId xmlns:a16="http://schemas.microsoft.com/office/drawing/2014/main" id="{63E864CC-3B7D-4880-B43C-A469F9C808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7538" y="2778817"/>
            <a:ext cx="2325079" cy="2325079"/>
          </a:xfrm>
          <a:prstGeom prst="rect">
            <a:avLst/>
          </a:prstGeom>
        </p:spPr>
      </p:pic>
      <p:sp>
        <p:nvSpPr>
          <p:cNvPr id="4" name="Freeform 31">
            <a:extLst>
              <a:ext uri="{FF2B5EF4-FFF2-40B4-BE49-F238E27FC236}">
                <a16:creationId xmlns:a16="http://schemas.microsoft.com/office/drawing/2014/main" id="{875D87C9-BE36-8A4D-FA5A-37E20225D4A4}"/>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11" name="Picture 10">
            <a:extLst>
              <a:ext uri="{FF2B5EF4-FFF2-40B4-BE49-F238E27FC236}">
                <a16:creationId xmlns:a16="http://schemas.microsoft.com/office/drawing/2014/main" id="{4E36A390-060A-49EF-897A-EFF2C66EEC05}"/>
              </a:ext>
            </a:extLst>
          </p:cNvPr>
          <p:cNvPicPr>
            <a:picLocks noChangeAspect="1"/>
          </p:cNvPicPr>
          <p:nvPr/>
        </p:nvPicPr>
        <p:blipFill>
          <a:blip r:embed="rId6"/>
          <a:stretch>
            <a:fillRect/>
          </a:stretch>
        </p:blipFill>
        <p:spPr>
          <a:xfrm>
            <a:off x="710017" y="1096062"/>
            <a:ext cx="7021478" cy="5448164"/>
          </a:xfrm>
          <a:prstGeom prst="rect">
            <a:avLst/>
          </a:prstGeom>
        </p:spPr>
      </p:pic>
    </p:spTree>
    <p:extLst>
      <p:ext uri="{BB962C8B-B14F-4D97-AF65-F5344CB8AC3E}">
        <p14:creationId xmlns:p14="http://schemas.microsoft.com/office/powerpoint/2010/main" val="238294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297B13D-D49F-4E32-B468-F50741A619C2}"/>
              </a:ext>
            </a:extLst>
          </p:cNvPr>
          <p:cNvSpPr/>
          <p:nvPr/>
        </p:nvSpPr>
        <p:spPr>
          <a:xfrm>
            <a:off x="0" y="6213231"/>
            <a:ext cx="12192000" cy="644769"/>
          </a:xfrm>
          <a:prstGeom prst="rect">
            <a:avLst/>
          </a:prstGeom>
          <a:solidFill>
            <a:srgbClr val="041E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1E42"/>
              </a:solidFill>
            </a:endParaRPr>
          </a:p>
        </p:txBody>
      </p:sp>
      <p:sp>
        <p:nvSpPr>
          <p:cNvPr id="6" name="TextBox 5">
            <a:extLst>
              <a:ext uri="{FF2B5EF4-FFF2-40B4-BE49-F238E27FC236}">
                <a16:creationId xmlns:a16="http://schemas.microsoft.com/office/drawing/2014/main" id="{FDA62398-BBE4-4626-B8DB-0393DA4ED885}"/>
              </a:ext>
            </a:extLst>
          </p:cNvPr>
          <p:cNvSpPr txBox="1"/>
          <p:nvPr/>
        </p:nvSpPr>
        <p:spPr>
          <a:xfrm>
            <a:off x="3202934" y="1542071"/>
            <a:ext cx="6338278" cy="1323439"/>
          </a:xfrm>
          <a:prstGeom prst="rect">
            <a:avLst/>
          </a:prstGeom>
          <a:noFill/>
        </p:spPr>
        <p:txBody>
          <a:bodyPr wrap="square" rtlCol="0">
            <a:spAutoFit/>
          </a:bodyPr>
          <a:lstStyle/>
          <a:p>
            <a:r>
              <a:rPr lang="en-US" sz="8000" b="1" dirty="0">
                <a:solidFill>
                  <a:srgbClr val="041E42"/>
                </a:solidFill>
                <a:latin typeface="Blogger Sans"/>
                <a:ea typeface="+mj-ea"/>
                <a:cs typeface="+mj-cs"/>
              </a:rPr>
              <a:t>THANK</a:t>
            </a:r>
            <a:r>
              <a:rPr lang="en-US" sz="8000" b="1" dirty="0">
                <a:solidFill>
                  <a:srgbClr val="041E42"/>
                </a:solidFill>
                <a:latin typeface="Century Schoolbook" pitchFamily="18" charset="0"/>
              </a:rPr>
              <a:t> </a:t>
            </a:r>
            <a:r>
              <a:rPr lang="en-US" sz="8000" b="1" dirty="0">
                <a:solidFill>
                  <a:srgbClr val="041E42"/>
                </a:solidFill>
                <a:latin typeface="Blogger Sans"/>
                <a:ea typeface="+mj-ea"/>
                <a:cs typeface="+mj-cs"/>
              </a:rPr>
              <a:t>YOU</a:t>
            </a:r>
          </a:p>
        </p:txBody>
      </p:sp>
      <p:sp>
        <p:nvSpPr>
          <p:cNvPr id="3" name="TextBox 2">
            <a:extLst>
              <a:ext uri="{FF2B5EF4-FFF2-40B4-BE49-F238E27FC236}">
                <a16:creationId xmlns:a16="http://schemas.microsoft.com/office/drawing/2014/main" id="{C2BCDF5A-1AFD-110B-F255-4B8341BE8E34}"/>
              </a:ext>
            </a:extLst>
          </p:cNvPr>
          <p:cNvSpPr txBox="1"/>
          <p:nvPr/>
        </p:nvSpPr>
        <p:spPr>
          <a:xfrm>
            <a:off x="3728196" y="4170450"/>
            <a:ext cx="4272804" cy="1251625"/>
          </a:xfrm>
          <a:prstGeom prst="rect">
            <a:avLst/>
          </a:prstGeom>
          <a:solidFill>
            <a:schemeClr val="bg1"/>
          </a:solidFill>
          <a:effectLst>
            <a:outerShdw blurRad="63500" sx="102000" sy="102000" algn="ctr" rotWithShape="0">
              <a:prstClr val="black">
                <a:alpha val="40000"/>
              </a:prstClr>
            </a:outerShdw>
          </a:effectLst>
        </p:spPr>
        <p:txBody>
          <a:bodyPr wrap="square">
            <a:spAutoFit/>
          </a:bodyPr>
          <a:lstStyle/>
          <a:p>
            <a:pPr>
              <a:spcBef>
                <a:spcPts val="200"/>
              </a:spcBef>
              <a:spcAft>
                <a:spcPts val="200"/>
              </a:spcAft>
            </a:pPr>
            <a:r>
              <a:rPr lang="en-US" b="1" dirty="0">
                <a:solidFill>
                  <a:srgbClr val="042142"/>
                </a:solidFill>
                <a:latin typeface="Tahoma" panose="020B0604030504040204" pitchFamily="34" charset="0"/>
                <a:ea typeface="Tahoma" panose="020B0604030504040204" pitchFamily="34" charset="0"/>
                <a:cs typeface="Tahoma" panose="020B0604030504040204" pitchFamily="34" charset="0"/>
              </a:rPr>
              <a:t>Mr. Ankit </a:t>
            </a:r>
            <a:r>
              <a:rPr lang="en-US" b="1" dirty="0" err="1">
                <a:solidFill>
                  <a:srgbClr val="042142"/>
                </a:solidFill>
                <a:latin typeface="Tahoma" panose="020B0604030504040204" pitchFamily="34" charset="0"/>
                <a:ea typeface="Tahoma" panose="020B0604030504040204" pitchFamily="34" charset="0"/>
                <a:cs typeface="Tahoma" panose="020B0604030504040204" pitchFamily="34" charset="0"/>
              </a:rPr>
              <a:t>Singhi</a:t>
            </a:r>
            <a:r>
              <a:rPr lang="en-US" b="1" dirty="0">
                <a:solidFill>
                  <a:srgbClr val="042142"/>
                </a:solidFill>
                <a:latin typeface="Tahoma" panose="020B0604030504040204" pitchFamily="34" charset="0"/>
                <a:ea typeface="Tahoma" panose="020B0604030504040204" pitchFamily="34" charset="0"/>
                <a:cs typeface="Tahoma" panose="020B0604030504040204" pitchFamily="34" charset="0"/>
              </a:rPr>
              <a:t>, </a:t>
            </a:r>
          </a:p>
          <a:p>
            <a:pPr>
              <a:spcBef>
                <a:spcPts val="200"/>
              </a:spcBef>
              <a:spcAft>
                <a:spcPts val="200"/>
              </a:spcAft>
            </a:pPr>
            <a:r>
              <a:rPr lang="en-US" b="1" dirty="0">
                <a:solidFill>
                  <a:srgbClr val="042142"/>
                </a:solidFill>
                <a:latin typeface="Tahoma" panose="020B0604030504040204" pitchFamily="34" charset="0"/>
                <a:ea typeface="Tahoma" panose="020B0604030504040204" pitchFamily="34" charset="0"/>
                <a:cs typeface="Tahoma" panose="020B0604030504040204" pitchFamily="34" charset="0"/>
              </a:rPr>
              <a:t>Head – Corporate Affairs &amp; Compliance, Corporate Professionals</a:t>
            </a:r>
          </a:p>
        </p:txBody>
      </p:sp>
      <p:sp>
        <p:nvSpPr>
          <p:cNvPr id="4" name="Freeform 31">
            <a:extLst>
              <a:ext uri="{FF2B5EF4-FFF2-40B4-BE49-F238E27FC236}">
                <a16:creationId xmlns:a16="http://schemas.microsoft.com/office/drawing/2014/main" id="{CA5735E6-34FB-F8FC-C2B7-92FA5BF878A2}"/>
              </a:ext>
            </a:extLst>
          </p:cNvPr>
          <p:cNvSpPr/>
          <p:nvPr/>
        </p:nvSpPr>
        <p:spPr>
          <a:xfrm rot="5400000" flipV="1">
            <a:off x="-110108" y="110108"/>
            <a:ext cx="1840330" cy="1620114"/>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n-US"/>
          </a:p>
        </p:txBody>
      </p:sp>
      <p:sp>
        <p:nvSpPr>
          <p:cNvPr id="9" name="Freeform 3">
            <a:extLst>
              <a:ext uri="{FF2B5EF4-FFF2-40B4-BE49-F238E27FC236}">
                <a16:creationId xmlns:a16="http://schemas.microsoft.com/office/drawing/2014/main" id="{88BC3E32-2F8A-D5A3-87CC-8D398621EAF4}"/>
              </a:ext>
            </a:extLst>
          </p:cNvPr>
          <p:cNvSpPr/>
          <p:nvPr/>
        </p:nvSpPr>
        <p:spPr>
          <a:xfrm flipH="1">
            <a:off x="8001000" y="0"/>
            <a:ext cx="4191000" cy="6858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n-US" dirty="0"/>
          </a:p>
        </p:txBody>
      </p:sp>
      <p:pic>
        <p:nvPicPr>
          <p:cNvPr id="10" name="Picture 9">
            <a:extLst>
              <a:ext uri="{FF2B5EF4-FFF2-40B4-BE49-F238E27FC236}">
                <a16:creationId xmlns:a16="http://schemas.microsoft.com/office/drawing/2014/main" id="{76DB7346-4B8C-4593-AD45-677BB75FB9C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69311" y="2887641"/>
            <a:ext cx="4586715" cy="1082718"/>
          </a:xfrm>
          <a:prstGeom prst="rect">
            <a:avLst/>
          </a:prstGeom>
        </p:spPr>
      </p:pic>
    </p:spTree>
    <p:extLst>
      <p:ext uri="{BB962C8B-B14F-4D97-AF65-F5344CB8AC3E}">
        <p14:creationId xmlns:p14="http://schemas.microsoft.com/office/powerpoint/2010/main" val="2455723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7770A-1044-D771-7F69-862D86D0063E}"/>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BFE8609C-0DD0-A17D-0314-5A94D1B2A4D2}"/>
              </a:ext>
            </a:extLst>
          </p:cNvPr>
          <p:cNvGrpSpPr/>
          <p:nvPr/>
        </p:nvGrpSpPr>
        <p:grpSpPr>
          <a:xfrm>
            <a:off x="0" y="198879"/>
            <a:ext cx="11790396" cy="754743"/>
            <a:chOff x="-19050" y="377371"/>
            <a:chExt cx="10752043" cy="754743"/>
          </a:xfrm>
        </p:grpSpPr>
        <p:sp>
          <p:nvSpPr>
            <p:cNvPr id="14" name="Rectangle: Rounded Corners 13">
              <a:extLst>
                <a:ext uri="{FF2B5EF4-FFF2-40B4-BE49-F238E27FC236}">
                  <a16:creationId xmlns:a16="http://schemas.microsoft.com/office/drawing/2014/main" id="{D94302E1-0609-0C0F-9145-8EBB6CFE7F41}"/>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37136D42-E6F6-B047-F825-BAF2EB77BD5B}"/>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TextBox 20">
              <a:extLst>
                <a:ext uri="{FF2B5EF4-FFF2-40B4-BE49-F238E27FC236}">
                  <a16:creationId xmlns:a16="http://schemas.microsoft.com/office/drawing/2014/main" id="{51650486-4CD4-24D7-47EF-B116BC79BC33}"/>
                </a:ext>
              </a:extLst>
            </p:cNvPr>
            <p:cNvSpPr txBox="1"/>
            <p:nvPr/>
          </p:nvSpPr>
          <p:spPr>
            <a:xfrm>
              <a:off x="347187" y="492266"/>
              <a:ext cx="1038580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Key Features </a:t>
              </a:r>
              <a:r>
                <a:rPr lang="en-US" sz="2400" b="1" u="sng" dirty="0">
                  <a:solidFill>
                    <a:srgbClr val="002060"/>
                  </a:solidFill>
                  <a:latin typeface="Times New Roman" panose="02020603050405020304" pitchFamily="18" charset="0"/>
                  <a:cs typeface="Times New Roman" panose="02020603050405020304" pitchFamily="18" charset="0"/>
                </a:rPr>
                <a:t>– New Annual Filing Forms</a:t>
              </a:r>
            </a:p>
          </p:txBody>
        </p:sp>
      </p:grpSp>
      <p:pic>
        <p:nvPicPr>
          <p:cNvPr id="9" name="Picture 8">
            <a:extLst>
              <a:ext uri="{FF2B5EF4-FFF2-40B4-BE49-F238E27FC236}">
                <a16:creationId xmlns:a16="http://schemas.microsoft.com/office/drawing/2014/main" id="{37BD1FE4-8996-DAD2-D770-01A3BF35940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4" name="Freeform 31">
            <a:extLst>
              <a:ext uri="{FF2B5EF4-FFF2-40B4-BE49-F238E27FC236}">
                <a16:creationId xmlns:a16="http://schemas.microsoft.com/office/drawing/2014/main" id="{E6E2D580-D8AE-6AC4-5879-A2997AEA99C6}"/>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A03CC504-DD83-480B-23DF-32A010EA3551}"/>
              </a:ext>
            </a:extLst>
          </p:cNvPr>
          <p:cNvPicPr>
            <a:picLocks noChangeAspect="1"/>
          </p:cNvPicPr>
          <p:nvPr/>
        </p:nvPicPr>
        <p:blipFill>
          <a:blip r:embed="rId5"/>
          <a:stretch>
            <a:fillRect/>
          </a:stretch>
        </p:blipFill>
        <p:spPr>
          <a:xfrm>
            <a:off x="1422898" y="1539747"/>
            <a:ext cx="5377116" cy="4793965"/>
          </a:xfrm>
          <a:prstGeom prst="rect">
            <a:avLst/>
          </a:prstGeom>
        </p:spPr>
      </p:pic>
      <p:pic>
        <p:nvPicPr>
          <p:cNvPr id="2" name="Picture 1">
            <a:extLst>
              <a:ext uri="{FF2B5EF4-FFF2-40B4-BE49-F238E27FC236}">
                <a16:creationId xmlns:a16="http://schemas.microsoft.com/office/drawing/2014/main" id="{B48DF188-C314-F30C-4707-CCD9C511160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67538" y="2778817"/>
            <a:ext cx="2325079" cy="2325079"/>
          </a:xfrm>
          <a:prstGeom prst="rect">
            <a:avLst/>
          </a:prstGeom>
        </p:spPr>
      </p:pic>
    </p:spTree>
    <p:extLst>
      <p:ext uri="{BB962C8B-B14F-4D97-AF65-F5344CB8AC3E}">
        <p14:creationId xmlns:p14="http://schemas.microsoft.com/office/powerpoint/2010/main" val="1996067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872E1-F996-EC1E-A687-65198B167DE4}"/>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B82288D5-ACF7-9EF1-632D-6484BF0809B6}"/>
              </a:ext>
            </a:extLst>
          </p:cNvPr>
          <p:cNvGrpSpPr/>
          <p:nvPr/>
        </p:nvGrpSpPr>
        <p:grpSpPr>
          <a:xfrm>
            <a:off x="0" y="198879"/>
            <a:ext cx="11790396" cy="754743"/>
            <a:chOff x="-19050" y="377371"/>
            <a:chExt cx="10752043" cy="754743"/>
          </a:xfrm>
        </p:grpSpPr>
        <p:sp>
          <p:nvSpPr>
            <p:cNvPr id="14" name="Rectangle: Rounded Corners 13">
              <a:extLst>
                <a:ext uri="{FF2B5EF4-FFF2-40B4-BE49-F238E27FC236}">
                  <a16:creationId xmlns:a16="http://schemas.microsoft.com/office/drawing/2014/main" id="{7BDA2338-25B1-5D00-E626-4FA1F3142271}"/>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A76B4DA9-46FA-7022-3AEF-D38C3702B3CE}"/>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TextBox 20">
              <a:extLst>
                <a:ext uri="{FF2B5EF4-FFF2-40B4-BE49-F238E27FC236}">
                  <a16:creationId xmlns:a16="http://schemas.microsoft.com/office/drawing/2014/main" id="{C419A343-CC64-D799-6F61-23442E520E31}"/>
                </a:ext>
              </a:extLst>
            </p:cNvPr>
            <p:cNvSpPr txBox="1"/>
            <p:nvPr/>
          </p:nvSpPr>
          <p:spPr>
            <a:xfrm>
              <a:off x="347187" y="492266"/>
              <a:ext cx="1038580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Key Features </a:t>
              </a:r>
              <a:r>
                <a:rPr lang="en-US" sz="2400" b="1" u="sng" dirty="0">
                  <a:solidFill>
                    <a:srgbClr val="002060"/>
                  </a:solidFill>
                  <a:latin typeface="Times New Roman" panose="02020603050405020304" pitchFamily="18" charset="0"/>
                  <a:cs typeface="Times New Roman" panose="02020603050405020304" pitchFamily="18" charset="0"/>
                </a:rPr>
                <a:t>– New Annual Filing Forms</a:t>
              </a:r>
            </a:p>
          </p:txBody>
        </p:sp>
      </p:grpSp>
      <p:pic>
        <p:nvPicPr>
          <p:cNvPr id="9" name="Picture 8">
            <a:extLst>
              <a:ext uri="{FF2B5EF4-FFF2-40B4-BE49-F238E27FC236}">
                <a16:creationId xmlns:a16="http://schemas.microsoft.com/office/drawing/2014/main" id="{1A506731-5A50-4CFE-396C-8CD7D5ECAE5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4" name="Freeform 31">
            <a:extLst>
              <a:ext uri="{FF2B5EF4-FFF2-40B4-BE49-F238E27FC236}">
                <a16:creationId xmlns:a16="http://schemas.microsoft.com/office/drawing/2014/main" id="{5488400A-49E2-806F-83BF-FF334EAD6FA9}"/>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5" name="Picture 4">
            <a:extLst>
              <a:ext uri="{FF2B5EF4-FFF2-40B4-BE49-F238E27FC236}">
                <a16:creationId xmlns:a16="http://schemas.microsoft.com/office/drawing/2014/main" id="{2A1A15D6-4C33-DEE5-0325-35816091B0CC}"/>
              </a:ext>
            </a:extLst>
          </p:cNvPr>
          <p:cNvPicPr>
            <a:picLocks noChangeAspect="1"/>
          </p:cNvPicPr>
          <p:nvPr/>
        </p:nvPicPr>
        <p:blipFill>
          <a:blip r:embed="rId5"/>
          <a:srcRect b="49320"/>
          <a:stretch>
            <a:fillRect/>
          </a:stretch>
        </p:blipFill>
        <p:spPr>
          <a:xfrm>
            <a:off x="401605" y="2023777"/>
            <a:ext cx="5852049" cy="3545205"/>
          </a:xfrm>
          <a:prstGeom prst="rect">
            <a:avLst/>
          </a:prstGeom>
        </p:spPr>
      </p:pic>
      <p:pic>
        <p:nvPicPr>
          <p:cNvPr id="7" name="Picture 6">
            <a:extLst>
              <a:ext uri="{FF2B5EF4-FFF2-40B4-BE49-F238E27FC236}">
                <a16:creationId xmlns:a16="http://schemas.microsoft.com/office/drawing/2014/main" id="{D104B82B-4570-922E-CB56-D75D2549D9FE}"/>
              </a:ext>
            </a:extLst>
          </p:cNvPr>
          <p:cNvPicPr>
            <a:picLocks noChangeAspect="1"/>
          </p:cNvPicPr>
          <p:nvPr/>
        </p:nvPicPr>
        <p:blipFill>
          <a:blip r:embed="rId5"/>
          <a:srcRect t="50004"/>
          <a:stretch>
            <a:fillRect/>
          </a:stretch>
        </p:blipFill>
        <p:spPr>
          <a:xfrm>
            <a:off x="6096000" y="2087355"/>
            <a:ext cx="5656835" cy="3380729"/>
          </a:xfrm>
          <a:prstGeom prst="rect">
            <a:avLst/>
          </a:prstGeom>
        </p:spPr>
      </p:pic>
    </p:spTree>
    <p:extLst>
      <p:ext uri="{BB962C8B-B14F-4D97-AF65-F5344CB8AC3E}">
        <p14:creationId xmlns:p14="http://schemas.microsoft.com/office/powerpoint/2010/main" val="135684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B2B86-C5B2-EBFD-8F79-023B440062FE}"/>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6606EF00-861F-E14D-719F-FF7C5A55AE74}"/>
              </a:ext>
            </a:extLst>
          </p:cNvPr>
          <p:cNvGrpSpPr/>
          <p:nvPr/>
        </p:nvGrpSpPr>
        <p:grpSpPr>
          <a:xfrm>
            <a:off x="0" y="198879"/>
            <a:ext cx="11790396" cy="754743"/>
            <a:chOff x="-19050" y="377371"/>
            <a:chExt cx="10752043" cy="754743"/>
          </a:xfrm>
        </p:grpSpPr>
        <p:sp>
          <p:nvSpPr>
            <p:cNvPr id="14" name="Rectangle: Rounded Corners 13">
              <a:extLst>
                <a:ext uri="{FF2B5EF4-FFF2-40B4-BE49-F238E27FC236}">
                  <a16:creationId xmlns:a16="http://schemas.microsoft.com/office/drawing/2014/main" id="{ABDA13A8-00DC-42F9-AA8E-28C1E2E8D486}"/>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D58F0204-4E72-0080-CCC0-A9DC6AE5FA25}"/>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TextBox 20">
              <a:extLst>
                <a:ext uri="{FF2B5EF4-FFF2-40B4-BE49-F238E27FC236}">
                  <a16:creationId xmlns:a16="http://schemas.microsoft.com/office/drawing/2014/main" id="{8A0402A6-F342-2DF7-4CA0-A7141BD4AD2D}"/>
                </a:ext>
              </a:extLst>
            </p:cNvPr>
            <p:cNvSpPr txBox="1"/>
            <p:nvPr/>
          </p:nvSpPr>
          <p:spPr>
            <a:xfrm>
              <a:off x="347187" y="492266"/>
              <a:ext cx="1038580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Key Features </a:t>
              </a:r>
              <a:r>
                <a:rPr lang="en-US" sz="2400" b="1" u="sng" dirty="0">
                  <a:solidFill>
                    <a:srgbClr val="002060"/>
                  </a:solidFill>
                  <a:latin typeface="Times New Roman" panose="02020603050405020304" pitchFamily="18" charset="0"/>
                  <a:cs typeface="Times New Roman" panose="02020603050405020304" pitchFamily="18" charset="0"/>
                </a:rPr>
                <a:t>– New Annual Filing Forms</a:t>
              </a:r>
            </a:p>
          </p:txBody>
        </p:sp>
      </p:grpSp>
      <p:pic>
        <p:nvPicPr>
          <p:cNvPr id="9" name="Picture 8">
            <a:extLst>
              <a:ext uri="{FF2B5EF4-FFF2-40B4-BE49-F238E27FC236}">
                <a16:creationId xmlns:a16="http://schemas.microsoft.com/office/drawing/2014/main" id="{AD5FA8A4-ABA2-3266-1C2F-2359F323D80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sp>
        <p:nvSpPr>
          <p:cNvPr id="4" name="Freeform 31">
            <a:extLst>
              <a:ext uri="{FF2B5EF4-FFF2-40B4-BE49-F238E27FC236}">
                <a16:creationId xmlns:a16="http://schemas.microsoft.com/office/drawing/2014/main" id="{BA52D3D2-6E90-CA72-532B-FE923E48AC37}"/>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TextBox 2">
            <a:extLst>
              <a:ext uri="{FF2B5EF4-FFF2-40B4-BE49-F238E27FC236}">
                <a16:creationId xmlns:a16="http://schemas.microsoft.com/office/drawing/2014/main" id="{902231C3-E6B8-E3E8-5777-94AB43A381A0}"/>
              </a:ext>
            </a:extLst>
          </p:cNvPr>
          <p:cNvSpPr txBox="1"/>
          <p:nvPr/>
        </p:nvSpPr>
        <p:spPr>
          <a:xfrm>
            <a:off x="1465634" y="1722348"/>
            <a:ext cx="6094948" cy="523220"/>
          </a:xfrm>
          <a:prstGeom prst="rect">
            <a:avLst/>
          </a:prstGeom>
          <a:noFill/>
        </p:spPr>
        <p:txBody>
          <a:bodyPr wrap="square">
            <a:spAutoFit/>
          </a:bodyPr>
          <a:lstStyle/>
          <a:p>
            <a:pPr algn="ctr"/>
            <a:r>
              <a:rPr lang="en-US" sz="2800" b="1" dirty="0">
                <a:effectLst/>
                <a:latin typeface="Times New Roman" panose="02020603050405020304" pitchFamily="18" charset="0"/>
                <a:ea typeface="Aptos" panose="020B0004020202020204" pitchFamily="34" charset="0"/>
              </a:rPr>
              <a:t>Major Differences V2 vs V3</a:t>
            </a:r>
            <a:endParaRPr lang="en-US" sz="2800" dirty="0"/>
          </a:p>
        </p:txBody>
      </p:sp>
      <p:graphicFrame>
        <p:nvGraphicFramePr>
          <p:cNvPr id="6" name="Table 5">
            <a:extLst>
              <a:ext uri="{FF2B5EF4-FFF2-40B4-BE49-F238E27FC236}">
                <a16:creationId xmlns:a16="http://schemas.microsoft.com/office/drawing/2014/main" id="{896C1728-A33E-39A9-E82F-76946FA7CCB7}"/>
              </a:ext>
            </a:extLst>
          </p:cNvPr>
          <p:cNvGraphicFramePr>
            <a:graphicFrameLocks noGrp="1"/>
          </p:cNvGraphicFramePr>
          <p:nvPr>
            <p:extLst>
              <p:ext uri="{D42A27DB-BD31-4B8C-83A1-F6EECF244321}">
                <p14:modId xmlns:p14="http://schemas.microsoft.com/office/powerpoint/2010/main" val="500729241"/>
              </p:ext>
            </p:extLst>
          </p:nvPr>
        </p:nvGraphicFramePr>
        <p:xfrm>
          <a:off x="401605" y="2453910"/>
          <a:ext cx="8127999" cy="2407920"/>
        </p:xfrm>
        <a:graphic>
          <a:graphicData uri="http://schemas.openxmlformats.org/drawingml/2006/table">
            <a:tbl>
              <a:tblPr firstRow="1" bandRow="1">
                <a:tableStyleId>{5940675A-B579-460E-94D1-54222C63F5DA}</a:tableStyleId>
              </a:tblPr>
              <a:tblGrid>
                <a:gridCol w="2709333">
                  <a:extLst>
                    <a:ext uri="{9D8B030D-6E8A-4147-A177-3AD203B41FA5}">
                      <a16:colId xmlns:a16="http://schemas.microsoft.com/office/drawing/2014/main" val="1096874456"/>
                    </a:ext>
                  </a:extLst>
                </a:gridCol>
                <a:gridCol w="2063064">
                  <a:extLst>
                    <a:ext uri="{9D8B030D-6E8A-4147-A177-3AD203B41FA5}">
                      <a16:colId xmlns:a16="http://schemas.microsoft.com/office/drawing/2014/main" val="4241190507"/>
                    </a:ext>
                  </a:extLst>
                </a:gridCol>
                <a:gridCol w="3355602">
                  <a:extLst>
                    <a:ext uri="{9D8B030D-6E8A-4147-A177-3AD203B41FA5}">
                      <a16:colId xmlns:a16="http://schemas.microsoft.com/office/drawing/2014/main" val="2811687305"/>
                    </a:ext>
                  </a:extLst>
                </a:gridCol>
              </a:tblGrid>
              <a:tr h="205859">
                <a:tc>
                  <a:txBody>
                    <a:bodyPr/>
                    <a:lstStyle/>
                    <a:p>
                      <a:pPr algn="ctr"/>
                      <a:r>
                        <a:rPr lang="en-US" sz="2800" b="1" kern="1200" dirty="0">
                          <a:solidFill>
                            <a:schemeClr val="bg1"/>
                          </a:solidFill>
                          <a:effectLst/>
                          <a:latin typeface="Times New Roman" panose="02020603050405020304" pitchFamily="18" charset="0"/>
                          <a:cs typeface="Times New Roman" panose="02020603050405020304" pitchFamily="18" charset="0"/>
                        </a:rPr>
                        <a:t>Feature</a:t>
                      </a:r>
                      <a:endParaRPr lang="en-US" sz="2800" dirty="0">
                        <a:solidFill>
                          <a:schemeClr val="bg1"/>
                        </a:solidFill>
                        <a:latin typeface="Times New Roman" panose="02020603050405020304" pitchFamily="18" charset="0"/>
                        <a:cs typeface="Times New Roman" panose="02020603050405020304" pitchFamily="18" charset="0"/>
                      </a:endParaRPr>
                    </a:p>
                  </a:txBody>
                  <a:tcPr>
                    <a:solidFill>
                      <a:srgbClr val="E31D34"/>
                    </a:solidFill>
                  </a:tcPr>
                </a:tc>
                <a:tc>
                  <a:txBody>
                    <a:bodyPr/>
                    <a:lstStyle/>
                    <a:p>
                      <a:pPr algn="ctr"/>
                      <a:r>
                        <a:rPr lang="en-US" sz="2800" b="1" kern="1200" dirty="0">
                          <a:solidFill>
                            <a:schemeClr val="bg1"/>
                          </a:solidFill>
                          <a:effectLst/>
                          <a:latin typeface="Times New Roman" panose="02020603050405020304" pitchFamily="18" charset="0"/>
                          <a:cs typeface="Times New Roman" panose="02020603050405020304" pitchFamily="18" charset="0"/>
                        </a:rPr>
                        <a:t>V2</a:t>
                      </a:r>
                      <a:endParaRPr lang="en-US" sz="2800" dirty="0">
                        <a:solidFill>
                          <a:schemeClr val="bg1"/>
                        </a:solidFill>
                        <a:latin typeface="Times New Roman" panose="02020603050405020304" pitchFamily="18" charset="0"/>
                        <a:cs typeface="Times New Roman" panose="02020603050405020304" pitchFamily="18" charset="0"/>
                      </a:endParaRPr>
                    </a:p>
                  </a:txBody>
                  <a:tcPr>
                    <a:solidFill>
                      <a:srgbClr val="E31D34"/>
                    </a:solidFill>
                  </a:tcPr>
                </a:tc>
                <a:tc>
                  <a:txBody>
                    <a:bodyPr/>
                    <a:lstStyle/>
                    <a:p>
                      <a:pPr algn="ctr"/>
                      <a:r>
                        <a:rPr lang="en-US" sz="2800" b="1" kern="1200" dirty="0">
                          <a:solidFill>
                            <a:schemeClr val="bg1"/>
                          </a:solidFill>
                          <a:effectLst/>
                          <a:latin typeface="Times New Roman" panose="02020603050405020304" pitchFamily="18" charset="0"/>
                          <a:cs typeface="Times New Roman" panose="02020603050405020304" pitchFamily="18" charset="0"/>
                        </a:rPr>
                        <a:t>V3</a:t>
                      </a:r>
                      <a:endParaRPr lang="en-US" sz="2800" dirty="0">
                        <a:solidFill>
                          <a:schemeClr val="bg1"/>
                        </a:solidFill>
                        <a:latin typeface="Times New Roman" panose="02020603050405020304" pitchFamily="18" charset="0"/>
                        <a:cs typeface="Times New Roman" panose="02020603050405020304" pitchFamily="18" charset="0"/>
                      </a:endParaRPr>
                    </a:p>
                  </a:txBody>
                  <a:tcPr>
                    <a:solidFill>
                      <a:srgbClr val="E31D34"/>
                    </a:solidFill>
                  </a:tcPr>
                </a:tc>
                <a:extLst>
                  <a:ext uri="{0D108BD9-81ED-4DB2-BD59-A6C34878D82A}">
                    <a16:rowId xmlns:a16="http://schemas.microsoft.com/office/drawing/2014/main" val="240663525"/>
                  </a:ext>
                </a:extLst>
              </a:tr>
              <a:tr h="370840">
                <a:tc>
                  <a:txBody>
                    <a:bodyPr/>
                    <a:lstStyle/>
                    <a:p>
                      <a:pPr algn="ctr"/>
                      <a:r>
                        <a:rPr lang="en-US" sz="2800" b="1" kern="1200" dirty="0">
                          <a:solidFill>
                            <a:schemeClr val="bg1"/>
                          </a:solidFill>
                          <a:effectLst/>
                          <a:latin typeface="Times New Roman" panose="02020603050405020304" pitchFamily="18" charset="0"/>
                          <a:cs typeface="Times New Roman" panose="02020603050405020304" pitchFamily="18" charset="0"/>
                        </a:rPr>
                        <a:t>Form filling</a:t>
                      </a:r>
                      <a:endParaRPr lang="en-US" sz="2800" b="1" dirty="0">
                        <a:solidFill>
                          <a:schemeClr val="bg1"/>
                        </a:solidFill>
                        <a:latin typeface="Times New Roman" panose="02020603050405020304" pitchFamily="18" charset="0"/>
                        <a:cs typeface="Times New Roman" panose="02020603050405020304" pitchFamily="18" charset="0"/>
                      </a:endParaRPr>
                    </a:p>
                  </a:txBody>
                  <a:tcPr>
                    <a:solidFill>
                      <a:srgbClr val="002060"/>
                    </a:solidFill>
                  </a:tcPr>
                </a:tc>
                <a:tc>
                  <a:txBody>
                    <a:bodyPr/>
                    <a:lstStyle/>
                    <a:p>
                      <a:pPr algn="ctr"/>
                      <a:r>
                        <a:rPr lang="en-US" sz="2800" kern="1200" dirty="0">
                          <a:solidFill>
                            <a:schemeClr val="tx1"/>
                          </a:solidFill>
                          <a:effectLst/>
                          <a:latin typeface="Times New Roman" panose="02020603050405020304" pitchFamily="18" charset="0"/>
                          <a:cs typeface="Times New Roman" panose="02020603050405020304" pitchFamily="18" charset="0"/>
                        </a:rPr>
                        <a:t>Offline PDF upload</a:t>
                      </a:r>
                      <a:endParaRPr lang="en-US" sz="28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2800" kern="1200" dirty="0">
                          <a:solidFill>
                            <a:schemeClr val="tx1"/>
                          </a:solidFill>
                          <a:effectLst/>
                          <a:latin typeface="Times New Roman" panose="02020603050405020304" pitchFamily="18" charset="0"/>
                          <a:cs typeface="Times New Roman" panose="02020603050405020304" pitchFamily="18" charset="0"/>
                        </a:rPr>
                        <a:t>Web-based form</a:t>
                      </a:r>
                      <a:endParaRPr lang="en-US" sz="28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9063850"/>
                  </a:ext>
                </a:extLst>
              </a:tr>
              <a:tr h="370840">
                <a:tc>
                  <a:txBody>
                    <a:bodyPr/>
                    <a:lstStyle/>
                    <a:p>
                      <a:pPr algn="ctr"/>
                      <a:r>
                        <a:rPr lang="en-US" sz="2800" b="1" kern="1200" dirty="0">
                          <a:solidFill>
                            <a:schemeClr val="bg1"/>
                          </a:solidFill>
                          <a:effectLst/>
                          <a:latin typeface="Times New Roman" panose="02020603050405020304" pitchFamily="18" charset="0"/>
                          <a:cs typeface="Times New Roman" panose="02020603050405020304" pitchFamily="18" charset="0"/>
                        </a:rPr>
                        <a:t>Prefill</a:t>
                      </a:r>
                      <a:endParaRPr lang="en-US" sz="2800" b="1" dirty="0">
                        <a:solidFill>
                          <a:schemeClr val="bg1"/>
                        </a:solidFill>
                        <a:latin typeface="Times New Roman" panose="02020603050405020304" pitchFamily="18" charset="0"/>
                        <a:cs typeface="Times New Roman" panose="02020603050405020304" pitchFamily="18" charset="0"/>
                      </a:endParaRPr>
                    </a:p>
                  </a:txBody>
                  <a:tcPr>
                    <a:solidFill>
                      <a:srgbClr val="002060"/>
                    </a:solidFill>
                  </a:tcPr>
                </a:tc>
                <a:tc>
                  <a:txBody>
                    <a:bodyPr/>
                    <a:lstStyle/>
                    <a:p>
                      <a:pPr algn="ctr"/>
                      <a:r>
                        <a:rPr lang="en-US" sz="2800" kern="1200" dirty="0">
                          <a:solidFill>
                            <a:schemeClr val="tx1"/>
                          </a:solidFill>
                          <a:effectLst/>
                          <a:latin typeface="Times New Roman" panose="02020603050405020304" pitchFamily="18" charset="0"/>
                          <a:cs typeface="Times New Roman" panose="02020603050405020304" pitchFamily="18" charset="0"/>
                        </a:rPr>
                        <a:t>Limited</a:t>
                      </a:r>
                      <a:endParaRPr lang="en-US" sz="28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2800" kern="1200" dirty="0">
                          <a:solidFill>
                            <a:schemeClr val="tx1"/>
                          </a:solidFill>
                          <a:effectLst/>
                          <a:latin typeface="Times New Roman" panose="02020603050405020304" pitchFamily="18" charset="0"/>
                          <a:cs typeface="Times New Roman" panose="02020603050405020304" pitchFamily="18" charset="0"/>
                        </a:rPr>
                        <a:t>Auto prefill from linked records</a:t>
                      </a:r>
                      <a:endParaRPr lang="en-US" sz="28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77222172"/>
                  </a:ext>
                </a:extLst>
              </a:tr>
            </a:tbl>
          </a:graphicData>
        </a:graphic>
      </p:graphicFrame>
      <p:pic>
        <p:nvPicPr>
          <p:cNvPr id="8" name="Picture 7">
            <a:extLst>
              <a:ext uri="{FF2B5EF4-FFF2-40B4-BE49-F238E27FC236}">
                <a16:creationId xmlns:a16="http://schemas.microsoft.com/office/drawing/2014/main" id="{75AF1ABA-AD27-31C7-D5B1-461506B648B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67538" y="2778817"/>
            <a:ext cx="2325079" cy="2325079"/>
          </a:xfrm>
          <a:prstGeom prst="rect">
            <a:avLst/>
          </a:prstGeom>
        </p:spPr>
      </p:pic>
    </p:spTree>
    <p:extLst>
      <p:ext uri="{BB962C8B-B14F-4D97-AF65-F5344CB8AC3E}">
        <p14:creationId xmlns:p14="http://schemas.microsoft.com/office/powerpoint/2010/main" val="62399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91144-B6B3-5921-994E-8BC3EF9DAE3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86CB48-B127-8E07-734E-B8382E7F85AE}"/>
              </a:ext>
            </a:extLst>
          </p:cNvPr>
          <p:cNvSpPr/>
          <p:nvPr/>
        </p:nvSpPr>
        <p:spPr>
          <a:xfrm>
            <a:off x="387180" y="3501350"/>
            <a:ext cx="7520804"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E11E34"/>
                </a:solidFill>
                <a:effectLst/>
                <a:uLnTx/>
                <a:uFillTx/>
                <a:latin typeface="Times New Roman" panose="02020603050405020304" pitchFamily="18" charset="0"/>
                <a:ea typeface="+mn-ea"/>
                <a:cs typeface="Times New Roman" panose="02020603050405020304" pitchFamily="18" charset="0"/>
              </a:rPr>
              <a:t>Linked Filing System</a:t>
            </a:r>
            <a:endParaRPr kumimoji="0" lang="en-US" sz="3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30B8CFB6-C9AF-0161-B9C3-8819A486B7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673" y="180126"/>
            <a:ext cx="4586715" cy="1082718"/>
          </a:xfrm>
          <a:prstGeom prst="rect">
            <a:avLst/>
          </a:prstGeom>
        </p:spPr>
      </p:pic>
      <p:pic>
        <p:nvPicPr>
          <p:cNvPr id="3" name="Picture 2" descr="A white and green graph and arrow&#10;&#10;AI-generated content may be incorrect.">
            <a:extLst>
              <a:ext uri="{FF2B5EF4-FFF2-40B4-BE49-F238E27FC236}">
                <a16:creationId xmlns:a16="http://schemas.microsoft.com/office/drawing/2014/main" id="{1866731E-8CC9-2F3C-FE9A-27C3323656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4654" y="1892047"/>
            <a:ext cx="3634817" cy="3634817"/>
          </a:xfrm>
          <a:prstGeom prst="rect">
            <a:avLst/>
          </a:prstGeom>
        </p:spPr>
      </p:pic>
    </p:spTree>
    <p:extLst>
      <p:ext uri="{BB962C8B-B14F-4D97-AF65-F5344CB8AC3E}">
        <p14:creationId xmlns:p14="http://schemas.microsoft.com/office/powerpoint/2010/main" val="2379400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0">
            <a:extLst>
              <a:ext uri="{FF2B5EF4-FFF2-40B4-BE49-F238E27FC236}">
                <a16:creationId xmlns:a16="http://schemas.microsoft.com/office/drawing/2014/main" id="{97D94538-6DA5-44AC-B9DB-97E894F10B7F}"/>
              </a:ext>
            </a:extLst>
          </p:cNvPr>
          <p:cNvGrpSpPr/>
          <p:nvPr/>
        </p:nvGrpSpPr>
        <p:grpSpPr>
          <a:xfrm>
            <a:off x="0" y="198879"/>
            <a:ext cx="11790395" cy="754743"/>
            <a:chOff x="-19050" y="377371"/>
            <a:chExt cx="10752042" cy="754743"/>
          </a:xfrm>
        </p:grpSpPr>
        <p:sp>
          <p:nvSpPr>
            <p:cNvPr id="14" name="Rectangle: Rounded Corners 13">
              <a:extLst>
                <a:ext uri="{FF2B5EF4-FFF2-40B4-BE49-F238E27FC236}">
                  <a16:creationId xmlns:a16="http://schemas.microsoft.com/office/drawing/2014/main" id="{9A45964E-C55C-43B6-86B4-B88224D707CE}"/>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FE2A30CF-8C67-4E6C-BB77-EE6B6C450B9F}"/>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TextBox 20">
              <a:extLst>
                <a:ext uri="{FF2B5EF4-FFF2-40B4-BE49-F238E27FC236}">
                  <a16:creationId xmlns:a16="http://schemas.microsoft.com/office/drawing/2014/main" id="{BA621320-2EDD-432F-AE32-A128BF74F51B}"/>
                </a:ext>
              </a:extLst>
            </p:cNvPr>
            <p:cNvSpPr txBox="1"/>
            <p:nvPr/>
          </p:nvSpPr>
          <p:spPr>
            <a:xfrm>
              <a:off x="347186" y="492124"/>
              <a:ext cx="1038580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Linked Filing System:</a:t>
              </a:r>
            </a:p>
          </p:txBody>
        </p:sp>
      </p:grpSp>
      <p:pic>
        <p:nvPicPr>
          <p:cNvPr id="9" name="Picture 8">
            <a:extLst>
              <a:ext uri="{FF2B5EF4-FFF2-40B4-BE49-F238E27FC236}">
                <a16:creationId xmlns:a16="http://schemas.microsoft.com/office/drawing/2014/main" id="{4F203F8E-9D3B-4666-8348-1ECE6BBBAD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pic>
        <p:nvPicPr>
          <p:cNvPr id="13" name="Picture 12">
            <a:extLst>
              <a:ext uri="{FF2B5EF4-FFF2-40B4-BE49-F238E27FC236}">
                <a16:creationId xmlns:a16="http://schemas.microsoft.com/office/drawing/2014/main" id="{63E864CC-3B7D-4880-B43C-A469F9C808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3991" y="2812808"/>
            <a:ext cx="2181736" cy="2181736"/>
          </a:xfrm>
          <a:prstGeom prst="rect">
            <a:avLst/>
          </a:prstGeom>
        </p:spPr>
      </p:pic>
      <p:sp>
        <p:nvSpPr>
          <p:cNvPr id="2" name="Freeform 31">
            <a:extLst>
              <a:ext uri="{FF2B5EF4-FFF2-40B4-BE49-F238E27FC236}">
                <a16:creationId xmlns:a16="http://schemas.microsoft.com/office/drawing/2014/main" id="{3BDA3EE7-817F-929F-1004-BCE51CBD8409}"/>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TextBox 3">
            <a:extLst>
              <a:ext uri="{FF2B5EF4-FFF2-40B4-BE49-F238E27FC236}">
                <a16:creationId xmlns:a16="http://schemas.microsoft.com/office/drawing/2014/main" id="{E20ACBD2-F346-B3C5-68E7-0F1A7251F371}"/>
              </a:ext>
            </a:extLst>
          </p:cNvPr>
          <p:cNvSpPr txBox="1"/>
          <p:nvPr/>
        </p:nvSpPr>
        <p:spPr>
          <a:xfrm>
            <a:off x="536273" y="1517471"/>
            <a:ext cx="8728100" cy="4449551"/>
          </a:xfrm>
          <a:prstGeom prst="rect">
            <a:avLst/>
          </a:prstGeom>
          <a:noFill/>
        </p:spPr>
        <p:txBody>
          <a:bodyPr wrap="square" rtlCol="0">
            <a:spAutoFit/>
          </a:bodyPr>
          <a:lstStyle/>
          <a:p>
            <a:pPr lvl="0" algn="just">
              <a:lnSpc>
                <a:spcPct val="115000"/>
              </a:lnSpc>
              <a:spcBef>
                <a:spcPts val="600"/>
              </a:spcBef>
              <a:spcAft>
                <a:spcPts val="600"/>
              </a:spcAft>
              <a:defRPr/>
            </a:pPr>
            <a:r>
              <a:rPr kumimoji="0" lang="en-US" sz="2800" b="1" i="0" u="sng"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“5” new Annual Filing forms got rolled out in V3 as new electronic forms </a:t>
            </a:r>
            <a:r>
              <a:rPr kumimoji="0" lang="en-US" sz="2800" b="1" i="0" u="sng" strike="noStrike" kern="1200" cap="none" spc="0" normalizeH="0" baseline="0" noProof="0" dirty="0">
                <a:ln>
                  <a:noFill/>
                </a:ln>
                <a:solidFill>
                  <a:srgbClr val="E31D34"/>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(previously filed as an attachment)</a:t>
            </a:r>
            <a:r>
              <a:rPr lang="en-US" sz="2800" b="1" u="sng" dirty="0">
                <a:solidFill>
                  <a:srgbClr val="E31D34"/>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lvl="0" indent="-457200" algn="just">
              <a:lnSpc>
                <a:spcPct val="115000"/>
              </a:lnSpc>
              <a:spcBef>
                <a:spcPts val="600"/>
              </a:spcBef>
              <a:spcAft>
                <a:spcPts val="600"/>
              </a:spcAft>
              <a:buFont typeface="Wingdings" panose="05000000000000000000" pitchFamily="2" charset="2"/>
              <a:buChar char="§"/>
              <a:defRPr/>
            </a:pPr>
            <a:r>
              <a:rPr lang="en-US" sz="2000" b="1" spc="-10" dirty="0">
                <a:solidFill>
                  <a:srgbClr val="002060"/>
                </a:solidFill>
                <a:latin typeface="Times New Roman" panose="02020603050405020304" pitchFamily="18" charset="0"/>
                <a:cs typeface="Times New Roman" panose="02020603050405020304" pitchFamily="18" charset="0"/>
              </a:rPr>
              <a:t>AOC-1- </a:t>
            </a:r>
            <a:r>
              <a:rPr lang="en-US" sz="2000" spc="-50" dirty="0">
                <a:solidFill>
                  <a:srgbClr val="000000"/>
                </a:solidFill>
                <a:latin typeface="Times New Roman" panose="02020603050405020304" pitchFamily="18" charset="0"/>
                <a:cs typeface="Times New Roman" panose="02020603050405020304" pitchFamily="18" charset="0"/>
              </a:rPr>
              <a:t>Statement containing salient features of the financial statement of subsidiaries / associate companies/ joint ventures;</a:t>
            </a:r>
            <a:endParaRPr lang="en-US" sz="2000" b="1" spc="-10" dirty="0">
              <a:solidFill>
                <a:srgbClr val="002060"/>
              </a:solidFill>
              <a:effectLst/>
              <a:latin typeface="Times New Roman" panose="02020603050405020304" pitchFamily="18" charset="0"/>
              <a:ea typeface="Calibri Light" panose="020F0302020204030204" pitchFamily="34" charset="0"/>
              <a:cs typeface="Times New Roman" panose="02020603050405020304" pitchFamily="18" charset="0"/>
            </a:endParaRPr>
          </a:p>
          <a:p>
            <a:pPr marL="457200" lvl="0" indent="-457200" algn="just">
              <a:lnSpc>
                <a:spcPct val="115000"/>
              </a:lnSpc>
              <a:spcBef>
                <a:spcPts val="600"/>
              </a:spcBef>
              <a:spcAft>
                <a:spcPts val="600"/>
              </a:spcAft>
              <a:buFont typeface="Wingdings" panose="05000000000000000000" pitchFamily="2" charset="2"/>
              <a:buChar char="§"/>
              <a:defRPr/>
            </a:pPr>
            <a:r>
              <a:rPr lang="en-US" sz="2000" b="1" spc="-10" dirty="0">
                <a:solidFill>
                  <a:srgbClr val="002060"/>
                </a:solidFill>
                <a:effectLst/>
                <a:latin typeface="Times New Roman" panose="02020603050405020304" pitchFamily="18" charset="0"/>
                <a:ea typeface="Calibri Light" panose="020F0302020204030204" pitchFamily="34" charset="0"/>
                <a:cs typeface="Times New Roman" panose="02020603050405020304" pitchFamily="18" charset="0"/>
              </a:rPr>
              <a:t>AOC-</a:t>
            </a:r>
            <a:r>
              <a:rPr lang="en-US" sz="2000" b="1" spc="-50" dirty="0">
                <a:solidFill>
                  <a:srgbClr val="002060"/>
                </a:solidFill>
                <a:effectLst/>
                <a:latin typeface="Times New Roman" panose="02020603050405020304" pitchFamily="18" charset="0"/>
                <a:ea typeface="Calibri Light" panose="020F0302020204030204" pitchFamily="34" charset="0"/>
                <a:cs typeface="Times New Roman" panose="02020603050405020304" pitchFamily="18" charset="0"/>
              </a:rPr>
              <a:t>2 </a:t>
            </a:r>
            <a:r>
              <a:rPr lang="en-US" sz="2800" b="1" spc="-50" dirty="0">
                <a:solidFill>
                  <a:srgbClr val="002060"/>
                </a:solidFill>
                <a:effectLst/>
                <a:latin typeface="Times New Roman" panose="02020603050405020304" pitchFamily="18" charset="0"/>
                <a:ea typeface="Calibri Light" panose="020F0302020204030204" pitchFamily="34" charset="0"/>
                <a:cs typeface="Times New Roman" panose="02020603050405020304" pitchFamily="18" charset="0"/>
              </a:rPr>
              <a:t>- </a:t>
            </a:r>
            <a:r>
              <a:rPr lang="en-US" sz="2000" spc="-50" dirty="0">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Form to disclose company’s related party contracts/arrangements under Section 188, including specified arm’s length transactions;</a:t>
            </a:r>
          </a:p>
          <a:p>
            <a:pPr marL="457200" lvl="0" indent="-457200" algn="just">
              <a:lnSpc>
                <a:spcPct val="115000"/>
              </a:lnSpc>
              <a:spcBef>
                <a:spcPts val="600"/>
              </a:spcBef>
              <a:spcAft>
                <a:spcPts val="600"/>
              </a:spcAft>
              <a:buFont typeface="Wingdings" panose="05000000000000000000" pitchFamily="2" charset="2"/>
              <a:buChar char="§"/>
              <a:defRPr/>
            </a:pPr>
            <a:r>
              <a:rPr lang="en-US" sz="2000" b="1" spc="-10" dirty="0">
                <a:solidFill>
                  <a:srgbClr val="002060"/>
                </a:solidFill>
                <a:latin typeface="Times New Roman" panose="02020603050405020304" pitchFamily="18" charset="0"/>
                <a:cs typeface="Times New Roman" panose="02020603050405020304" pitchFamily="18" charset="0"/>
              </a:rPr>
              <a:t>Extract of Auditor’s Report (Consolidated)</a:t>
            </a:r>
          </a:p>
          <a:p>
            <a:pPr marL="457200" lvl="0" indent="-457200" algn="just">
              <a:lnSpc>
                <a:spcPct val="115000"/>
              </a:lnSpc>
              <a:spcBef>
                <a:spcPts val="600"/>
              </a:spcBef>
              <a:spcAft>
                <a:spcPts val="600"/>
              </a:spcAft>
              <a:buFont typeface="Wingdings" panose="05000000000000000000" pitchFamily="2" charset="2"/>
              <a:buChar char="§"/>
              <a:defRPr/>
            </a:pPr>
            <a:r>
              <a:rPr lang="en-US" sz="2000" b="1" spc="-10" dirty="0">
                <a:solidFill>
                  <a:srgbClr val="002060"/>
                </a:solidFill>
                <a:latin typeface="Times New Roman" panose="02020603050405020304" pitchFamily="18" charset="0"/>
                <a:cs typeface="Times New Roman" panose="02020603050405020304" pitchFamily="18" charset="0"/>
              </a:rPr>
              <a:t>Extract of Auditor’s Report (Standalone)</a:t>
            </a:r>
          </a:p>
          <a:p>
            <a:pPr marL="457200" lvl="0" indent="-457200" algn="just">
              <a:lnSpc>
                <a:spcPct val="115000"/>
              </a:lnSpc>
              <a:spcBef>
                <a:spcPts val="600"/>
              </a:spcBef>
              <a:spcAft>
                <a:spcPts val="600"/>
              </a:spcAft>
              <a:buFont typeface="Wingdings" panose="05000000000000000000" pitchFamily="2" charset="2"/>
              <a:buChar char="§"/>
              <a:defRPr/>
            </a:pPr>
            <a:r>
              <a:rPr lang="en-US" sz="2000" b="1" spc="-10" dirty="0">
                <a:solidFill>
                  <a:srgbClr val="002060"/>
                </a:solidFill>
                <a:latin typeface="Times New Roman" panose="02020603050405020304" pitchFamily="18" charset="0"/>
                <a:cs typeface="Times New Roman" panose="02020603050405020304" pitchFamily="18" charset="0"/>
              </a:rPr>
              <a:t>Extract of Board’s Report</a:t>
            </a:r>
            <a:endParaRPr lang="en-US" dirty="0"/>
          </a:p>
        </p:txBody>
      </p:sp>
    </p:spTree>
    <p:extLst>
      <p:ext uri="{BB962C8B-B14F-4D97-AF65-F5344CB8AC3E}">
        <p14:creationId xmlns:p14="http://schemas.microsoft.com/office/powerpoint/2010/main" val="1075877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7DE34-F2B3-FB96-70F2-27FD342BF2BE}"/>
            </a:ext>
          </a:extLst>
        </p:cNvPr>
        <p:cNvGrpSpPr/>
        <p:nvPr/>
      </p:nvGrpSpPr>
      <p:grpSpPr>
        <a:xfrm>
          <a:off x="0" y="0"/>
          <a:ext cx="0" cy="0"/>
          <a:chOff x="0" y="0"/>
          <a:chExt cx="0" cy="0"/>
        </a:xfrm>
      </p:grpSpPr>
      <p:grpSp>
        <p:nvGrpSpPr>
          <p:cNvPr id="12" name="Group 10">
            <a:extLst>
              <a:ext uri="{FF2B5EF4-FFF2-40B4-BE49-F238E27FC236}">
                <a16:creationId xmlns:a16="http://schemas.microsoft.com/office/drawing/2014/main" id="{0D3268AC-EDD5-ADA6-90D2-562A91417E91}"/>
              </a:ext>
            </a:extLst>
          </p:cNvPr>
          <p:cNvGrpSpPr/>
          <p:nvPr/>
        </p:nvGrpSpPr>
        <p:grpSpPr>
          <a:xfrm>
            <a:off x="0" y="198879"/>
            <a:ext cx="11790395" cy="754743"/>
            <a:chOff x="-19050" y="377371"/>
            <a:chExt cx="10752042" cy="754743"/>
          </a:xfrm>
        </p:grpSpPr>
        <p:sp>
          <p:nvSpPr>
            <p:cNvPr id="14" name="Rectangle: Rounded Corners 13">
              <a:extLst>
                <a:ext uri="{FF2B5EF4-FFF2-40B4-BE49-F238E27FC236}">
                  <a16:creationId xmlns:a16="http://schemas.microsoft.com/office/drawing/2014/main" id="{F2A2C2B2-4180-786A-00AD-BA67C3510F3E}"/>
                </a:ext>
              </a:extLst>
            </p:cNvPr>
            <p:cNvSpPr/>
            <p:nvPr/>
          </p:nvSpPr>
          <p:spPr>
            <a:xfrm>
              <a:off x="168293" y="492124"/>
              <a:ext cx="222214" cy="525236"/>
            </a:xfrm>
            <a:prstGeom prst="roundRect">
              <a:avLst>
                <a:gd name="adj" fmla="val 15709"/>
              </a:avLst>
            </a:prstGeom>
            <a:solidFill>
              <a:srgbClr val="2A27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Rounded Corners 15">
              <a:extLst>
                <a:ext uri="{FF2B5EF4-FFF2-40B4-BE49-F238E27FC236}">
                  <a16:creationId xmlns:a16="http://schemas.microsoft.com/office/drawing/2014/main" id="{B975064F-3430-FA36-A29F-A98B64DAF5A0}"/>
                </a:ext>
              </a:extLst>
            </p:cNvPr>
            <p:cNvSpPr/>
            <p:nvPr/>
          </p:nvSpPr>
          <p:spPr>
            <a:xfrm>
              <a:off x="-19050" y="377371"/>
              <a:ext cx="298450" cy="754743"/>
            </a:xfrm>
            <a:prstGeom prst="roundRect">
              <a:avLst>
                <a:gd name="adj" fmla="val 871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TextBox 20">
              <a:extLst>
                <a:ext uri="{FF2B5EF4-FFF2-40B4-BE49-F238E27FC236}">
                  <a16:creationId xmlns:a16="http://schemas.microsoft.com/office/drawing/2014/main" id="{34F3D87F-0CDF-2917-98DC-20E18EB6852D}"/>
                </a:ext>
              </a:extLst>
            </p:cNvPr>
            <p:cNvSpPr txBox="1"/>
            <p:nvPr/>
          </p:nvSpPr>
          <p:spPr>
            <a:xfrm>
              <a:off x="347186" y="492124"/>
              <a:ext cx="1038580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mn-cs"/>
                </a:rPr>
                <a:t>  </a:t>
              </a:r>
              <a:r>
                <a:rPr lang="en-US" sz="2400" b="1" u="sng" dirty="0">
                  <a:solidFill>
                    <a:srgbClr val="C00000"/>
                  </a:solidFill>
                  <a:latin typeface="Times New Roman" panose="02020603050405020304" pitchFamily="18" charset="0"/>
                  <a:cs typeface="Times New Roman" panose="02020603050405020304" pitchFamily="18" charset="0"/>
                </a:rPr>
                <a:t>Linked Filing System:</a:t>
              </a:r>
            </a:p>
          </p:txBody>
        </p:sp>
      </p:grpSp>
      <p:pic>
        <p:nvPicPr>
          <p:cNvPr id="9" name="Picture 8">
            <a:extLst>
              <a:ext uri="{FF2B5EF4-FFF2-40B4-BE49-F238E27FC236}">
                <a16:creationId xmlns:a16="http://schemas.microsoft.com/office/drawing/2014/main" id="{D13B2931-E00E-29A6-3210-9167E29A507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9037" y="5967022"/>
            <a:ext cx="733380" cy="733380"/>
          </a:xfrm>
          <a:prstGeom prst="rect">
            <a:avLst/>
          </a:prstGeom>
        </p:spPr>
      </p:pic>
      <p:pic>
        <p:nvPicPr>
          <p:cNvPr id="13" name="Picture 12">
            <a:extLst>
              <a:ext uri="{FF2B5EF4-FFF2-40B4-BE49-F238E27FC236}">
                <a16:creationId xmlns:a16="http://schemas.microsoft.com/office/drawing/2014/main" id="{D3FEFF4A-A43C-5E5C-23CD-32A794559E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08659" y="2812808"/>
            <a:ext cx="2181736" cy="2181736"/>
          </a:xfrm>
          <a:prstGeom prst="rect">
            <a:avLst/>
          </a:prstGeom>
        </p:spPr>
      </p:pic>
      <p:sp>
        <p:nvSpPr>
          <p:cNvPr id="2" name="Freeform 31">
            <a:extLst>
              <a:ext uri="{FF2B5EF4-FFF2-40B4-BE49-F238E27FC236}">
                <a16:creationId xmlns:a16="http://schemas.microsoft.com/office/drawing/2014/main" id="{E3798A2E-A3C6-60DE-DEA5-C44FCF154B3E}"/>
              </a:ext>
            </a:extLst>
          </p:cNvPr>
          <p:cNvSpPr/>
          <p:nvPr/>
        </p:nvSpPr>
        <p:spPr>
          <a:xfrm rot="5400000">
            <a:off x="10214816" y="-136855"/>
            <a:ext cx="1840330" cy="2114041"/>
          </a:xfrm>
          <a:custGeom>
            <a:avLst/>
            <a:gdLst/>
            <a:ahLst/>
            <a:cxnLst/>
            <a:rect l="l" t="t" r="r" b="b"/>
            <a:pathLst>
              <a:path w="4962244" h="4962244">
                <a:moveTo>
                  <a:pt x="0" y="0"/>
                </a:moveTo>
                <a:lnTo>
                  <a:pt x="4962244" y="0"/>
                </a:lnTo>
                <a:lnTo>
                  <a:pt x="4962244" y="4962244"/>
                </a:lnTo>
                <a:lnTo>
                  <a:pt x="0" y="4962244"/>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TextBox 3">
            <a:extLst>
              <a:ext uri="{FF2B5EF4-FFF2-40B4-BE49-F238E27FC236}">
                <a16:creationId xmlns:a16="http://schemas.microsoft.com/office/drawing/2014/main" id="{242C6573-3746-BBA4-DB89-62980B2E5FAA}"/>
              </a:ext>
            </a:extLst>
          </p:cNvPr>
          <p:cNvSpPr txBox="1"/>
          <p:nvPr/>
        </p:nvSpPr>
        <p:spPr>
          <a:xfrm>
            <a:off x="523660" y="1275425"/>
            <a:ext cx="8728100" cy="5268943"/>
          </a:xfrm>
          <a:prstGeom prst="rect">
            <a:avLst/>
          </a:prstGeom>
          <a:noFill/>
        </p:spPr>
        <p:txBody>
          <a:bodyPr wrap="square" rtlCol="0">
            <a:spAutoFit/>
          </a:bodyPr>
          <a:lstStyle/>
          <a:p>
            <a:pPr marL="457200" lvl="0" indent="-457200" algn="just">
              <a:lnSpc>
                <a:spcPct val="115000"/>
              </a:lnSpc>
              <a:spcBef>
                <a:spcPts val="300"/>
              </a:spcBef>
              <a:spcAft>
                <a:spcPts val="300"/>
              </a:spcAft>
              <a:buFont typeface="Wingdings" panose="05000000000000000000" pitchFamily="2" charset="2"/>
              <a:buChar char="§"/>
              <a:defRPr/>
            </a:pPr>
            <a:r>
              <a:rPr lang="en-US" sz="2400" b="1" spc="-10" dirty="0">
                <a:solidFill>
                  <a:srgbClr val="002060"/>
                </a:solidFill>
                <a:latin typeface="Times New Roman" panose="02020603050405020304" pitchFamily="18" charset="0"/>
                <a:cs typeface="Times New Roman" panose="02020603050405020304" pitchFamily="18" charset="0"/>
              </a:rPr>
              <a:t>Attachments like AOC-1, AOC-2, Board’s Report → </a:t>
            </a:r>
            <a:r>
              <a:rPr lang="en-US" sz="2400" spc="-50" dirty="0">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now as linked web-forms.</a:t>
            </a:r>
            <a:endParaRPr lang="en-US" sz="2400" b="1" spc="-10" dirty="0">
              <a:solidFill>
                <a:srgbClr val="002060"/>
              </a:solidFill>
              <a:latin typeface="Times New Roman" panose="02020603050405020304" pitchFamily="18" charset="0"/>
              <a:cs typeface="Times New Roman" panose="02020603050405020304" pitchFamily="18" charset="0"/>
            </a:endParaRPr>
          </a:p>
          <a:p>
            <a:pPr marL="457200" lvl="0" indent="-457200" algn="just">
              <a:lnSpc>
                <a:spcPct val="115000"/>
              </a:lnSpc>
              <a:spcBef>
                <a:spcPts val="300"/>
              </a:spcBef>
              <a:spcAft>
                <a:spcPts val="300"/>
              </a:spcAft>
              <a:buFont typeface="Wingdings" panose="05000000000000000000" pitchFamily="2" charset="2"/>
              <a:buChar char="§"/>
              <a:defRPr/>
            </a:pPr>
            <a:r>
              <a:rPr lang="en-US" sz="2400" b="1" spc="-10" dirty="0">
                <a:solidFill>
                  <a:srgbClr val="002060"/>
                </a:solidFill>
                <a:latin typeface="Times New Roman" panose="02020603050405020304" pitchFamily="18" charset="0"/>
                <a:cs typeface="Times New Roman" panose="02020603050405020304" pitchFamily="18" charset="0"/>
              </a:rPr>
              <a:t>CSR section removed from AOC-4 → </a:t>
            </a:r>
            <a:r>
              <a:rPr lang="en-US" sz="2400" spc="-50" dirty="0">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details in CSR-2 or Board’s Report;</a:t>
            </a:r>
          </a:p>
          <a:p>
            <a:pPr marL="457200" lvl="0" indent="-457200" algn="just">
              <a:lnSpc>
                <a:spcPct val="115000"/>
              </a:lnSpc>
              <a:spcBef>
                <a:spcPts val="300"/>
              </a:spcBef>
              <a:spcAft>
                <a:spcPts val="300"/>
              </a:spcAft>
              <a:buFont typeface="Wingdings" panose="05000000000000000000" pitchFamily="2" charset="2"/>
              <a:buChar char="§"/>
              <a:defRPr/>
            </a:pPr>
            <a:r>
              <a:rPr lang="en-US" sz="2400" b="1" spc="-10" dirty="0">
                <a:solidFill>
                  <a:srgbClr val="002060"/>
                </a:solidFill>
                <a:latin typeface="Times New Roman" panose="02020603050405020304" pitchFamily="18" charset="0"/>
                <a:cs typeface="Times New Roman" panose="02020603050405020304" pitchFamily="18" charset="0"/>
              </a:rPr>
              <a:t>Mandatory linked filing:</a:t>
            </a:r>
          </a:p>
          <a:p>
            <a:pPr marL="914400" lvl="0" indent="-342900" algn="just">
              <a:lnSpc>
                <a:spcPct val="115000"/>
              </a:lnSpc>
              <a:spcBef>
                <a:spcPts val="300"/>
              </a:spcBef>
              <a:spcAft>
                <a:spcPts val="300"/>
              </a:spcAft>
              <a:buFont typeface="Wingdings" panose="05000000000000000000" pitchFamily="2" charset="2"/>
              <a:buChar char="Ø"/>
              <a:defRPr/>
            </a:pPr>
            <a:r>
              <a:rPr lang="en-US" sz="2400" spc="-50" dirty="0">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Extract of Board’s Report</a:t>
            </a:r>
          </a:p>
          <a:p>
            <a:pPr marL="914400" lvl="0" indent="-342900" algn="just">
              <a:lnSpc>
                <a:spcPct val="115000"/>
              </a:lnSpc>
              <a:spcBef>
                <a:spcPts val="300"/>
              </a:spcBef>
              <a:spcAft>
                <a:spcPts val="300"/>
              </a:spcAft>
              <a:buFont typeface="Wingdings" panose="05000000000000000000" pitchFamily="2" charset="2"/>
              <a:buChar char="Ø"/>
              <a:defRPr/>
            </a:pPr>
            <a:r>
              <a:rPr lang="en-US" sz="2400" spc="-50" dirty="0">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Extract of Auditor’s Report (Standalone)</a:t>
            </a:r>
          </a:p>
          <a:p>
            <a:pPr marL="457200" lvl="0" indent="-457200" algn="just">
              <a:lnSpc>
                <a:spcPct val="115000"/>
              </a:lnSpc>
              <a:spcBef>
                <a:spcPts val="300"/>
              </a:spcBef>
              <a:spcAft>
                <a:spcPts val="300"/>
              </a:spcAft>
              <a:buFont typeface="Wingdings" panose="05000000000000000000" pitchFamily="2" charset="2"/>
              <a:buChar char="§"/>
              <a:defRPr/>
            </a:pPr>
            <a:r>
              <a:rPr lang="en-US" sz="2400" b="1" spc="-10" dirty="0">
                <a:solidFill>
                  <a:srgbClr val="002060"/>
                </a:solidFill>
                <a:latin typeface="Times New Roman" panose="02020603050405020304" pitchFamily="18" charset="0"/>
                <a:cs typeface="Times New Roman" panose="02020603050405020304" pitchFamily="18" charset="0"/>
              </a:rPr>
              <a:t>Linked forms triggered based on applicability </a:t>
            </a:r>
            <a:r>
              <a:rPr lang="en-US" sz="2400" spc="-50" dirty="0">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(subsidiaries, consolidation, related party transactions).</a:t>
            </a:r>
          </a:p>
          <a:p>
            <a:pPr marL="457200" lvl="0" indent="-457200" algn="just">
              <a:lnSpc>
                <a:spcPct val="115000"/>
              </a:lnSpc>
              <a:spcBef>
                <a:spcPts val="300"/>
              </a:spcBef>
              <a:spcAft>
                <a:spcPts val="300"/>
              </a:spcAft>
              <a:buFont typeface="Wingdings" panose="05000000000000000000" pitchFamily="2" charset="2"/>
              <a:buChar char="§"/>
              <a:defRPr/>
            </a:pPr>
            <a:r>
              <a:rPr lang="en-US" sz="2400" b="1" spc="-10" dirty="0">
                <a:solidFill>
                  <a:srgbClr val="002060"/>
                </a:solidFill>
                <a:latin typeface="Times New Roman" panose="02020603050405020304" pitchFamily="18" charset="0"/>
                <a:cs typeface="Times New Roman" panose="02020603050405020304" pitchFamily="18" charset="0"/>
              </a:rPr>
              <a:t>Auto population </a:t>
            </a:r>
            <a:r>
              <a:rPr lang="en-US" sz="2400" spc="-50" dirty="0">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of last year’s figures (editable).</a:t>
            </a:r>
          </a:p>
          <a:p>
            <a:pPr marL="457200" lvl="0" indent="-457200" algn="just">
              <a:lnSpc>
                <a:spcPct val="115000"/>
              </a:lnSpc>
              <a:spcBef>
                <a:spcPts val="300"/>
              </a:spcBef>
              <a:spcAft>
                <a:spcPts val="300"/>
              </a:spcAft>
              <a:buFont typeface="Wingdings" panose="05000000000000000000" pitchFamily="2" charset="2"/>
              <a:buChar char="§"/>
              <a:defRPr/>
            </a:pPr>
            <a:r>
              <a:rPr lang="en-US" sz="2400" b="1" spc="-10" dirty="0">
                <a:solidFill>
                  <a:srgbClr val="002060"/>
                </a:solidFill>
                <a:latin typeface="Times New Roman" panose="02020603050405020304" pitchFamily="18" charset="0"/>
                <a:cs typeface="Times New Roman" panose="02020603050405020304" pitchFamily="18" charset="0"/>
              </a:rPr>
              <a:t>Option</a:t>
            </a:r>
            <a:r>
              <a:rPr lang="en-US" sz="2400" spc="-50" dirty="0">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 to file online or offline.</a:t>
            </a:r>
          </a:p>
        </p:txBody>
      </p:sp>
    </p:spTree>
    <p:extLst>
      <p:ext uri="{BB962C8B-B14F-4D97-AF65-F5344CB8AC3E}">
        <p14:creationId xmlns:p14="http://schemas.microsoft.com/office/powerpoint/2010/main" val="6329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8519</TotalTime>
  <Words>1799</Words>
  <Application>Microsoft Office PowerPoint</Application>
  <PresentationFormat>Widescreen</PresentationFormat>
  <Paragraphs>182</Paragraphs>
  <Slides>30</Slides>
  <Notes>17</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30</vt:i4>
      </vt:variant>
    </vt:vector>
  </HeadingPairs>
  <TitlesOfParts>
    <vt:vector size="43" baseType="lpstr">
      <vt:lpstr>Arial</vt:lpstr>
      <vt:lpstr>Blogger Sans</vt:lpstr>
      <vt:lpstr>Calibri</vt:lpstr>
      <vt:lpstr>Calibri Light</vt:lpstr>
      <vt:lpstr>Century Schoolbook</vt:lpstr>
      <vt:lpstr>Symbol</vt:lpstr>
      <vt:lpstr>Tahoma</vt:lpstr>
      <vt:lpstr>Times New Roman</vt:lpstr>
      <vt:lpstr>Wingdings</vt:lpstr>
      <vt:lpstr>Office Theme</vt:lpstr>
      <vt:lpstr>1_Office Theme</vt:lpstr>
      <vt:lpstr>2_Office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MOINUDDIN</dc:creator>
  <cp:lastModifiedBy>Prachi Jain</cp:lastModifiedBy>
  <cp:revision>414</cp:revision>
  <cp:lastPrinted>2025-01-16T13:05:36Z</cp:lastPrinted>
  <dcterms:created xsi:type="dcterms:W3CDTF">2022-12-01T09:33:37Z</dcterms:created>
  <dcterms:modified xsi:type="dcterms:W3CDTF">2025-08-08T12:33:58Z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2023-06-01T13:21:00Z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155ad88f-9fac-421e-8a98-670e38d69732</vt:lpwstr>
  </property>
  <property fmtid="{D5CDD505-2E9C-101B-9397-08002B2CF9AE}" pid="7" name="MSIP_Label_defa4170-0d19-0005-0004-bc88714345d2_ActionId">
    <vt:lpwstr>7b9dc116-9089-4b6b-983b-85a78718a413</vt:lpwstr>
  </property>
  <property fmtid="{D5CDD505-2E9C-101B-9397-08002B2CF9AE}" pid="8" name="MSIP_Label_defa4170-0d19-0005-0004-bc88714345d2_ContentBits">
    <vt:lpwstr>0</vt:lpwstr>
  </property>
</Properties>
</file>