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50" r:id="rId2"/>
    <p:sldId id="942" r:id="rId3"/>
    <p:sldId id="944" r:id="rId4"/>
    <p:sldId id="943" r:id="rId5"/>
    <p:sldId id="965" r:id="rId6"/>
    <p:sldId id="931" r:id="rId7"/>
    <p:sldId id="932" r:id="rId8"/>
    <p:sldId id="933" r:id="rId9"/>
    <p:sldId id="945" r:id="rId10"/>
    <p:sldId id="929" r:id="rId11"/>
    <p:sldId id="949" r:id="rId12"/>
    <p:sldId id="256" r:id="rId13"/>
    <p:sldId id="934" r:id="rId14"/>
    <p:sldId id="935" r:id="rId15"/>
    <p:sldId id="936" r:id="rId16"/>
    <p:sldId id="937" r:id="rId17"/>
    <p:sldId id="961" r:id="rId18"/>
    <p:sldId id="962" r:id="rId19"/>
    <p:sldId id="963" r:id="rId20"/>
    <p:sldId id="964" r:id="rId21"/>
    <p:sldId id="951" r:id="rId22"/>
    <p:sldId id="952" r:id="rId23"/>
    <p:sldId id="953" r:id="rId24"/>
    <p:sldId id="954" r:id="rId25"/>
    <p:sldId id="955" r:id="rId26"/>
    <p:sldId id="957" r:id="rId27"/>
    <p:sldId id="948" r:id="rId28"/>
    <p:sldId id="939" r:id="rId29"/>
    <p:sldId id="947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436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0EAF5-0BDD-4828-AF23-E4084A6C942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A71F5A3-C073-4EB4-B12C-747569EBDD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League Spartan" pitchFamily="2" charset="0"/>
            </a:rPr>
            <a:t>Structured Wealth Management &amp; Estate Planning</a:t>
          </a:r>
          <a:endParaRPr lang="en-IN" b="0" dirty="0">
            <a:latin typeface="League Spartan" pitchFamily="2" charset="0"/>
          </a:endParaRPr>
        </a:p>
      </dgm:t>
    </dgm:pt>
    <dgm:pt modelId="{1ED192F8-C939-448A-9776-E6524F5B230D}" type="parTrans" cxnId="{A4DFCFAC-4FE6-4873-B32F-BD78C91512BF}">
      <dgm:prSet/>
      <dgm:spPr/>
      <dgm:t>
        <a:bodyPr/>
        <a:lstStyle/>
        <a:p>
          <a:endParaRPr lang="en-IN"/>
        </a:p>
      </dgm:t>
    </dgm:pt>
    <dgm:pt modelId="{F04DB39F-5805-4943-B126-2E14BFF01BD6}" type="sibTrans" cxnId="{A4DFCFAC-4FE6-4873-B32F-BD78C91512BF}">
      <dgm:prSet/>
      <dgm:spPr/>
      <dgm:t>
        <a:bodyPr/>
        <a:lstStyle/>
        <a:p>
          <a:endParaRPr lang="en-IN"/>
        </a:p>
      </dgm:t>
    </dgm:pt>
    <dgm:pt modelId="{C6CF0CAE-916B-4E7F-84A2-DCB982C6DC36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League Spartan" pitchFamily="2" charset="0"/>
            </a:rPr>
            <a:t>Surge in UHNW Families</a:t>
          </a:r>
          <a:endParaRPr lang="en-IN" dirty="0">
            <a:latin typeface="League Spartan" pitchFamily="2" charset="0"/>
          </a:endParaRPr>
        </a:p>
      </dgm:t>
    </dgm:pt>
    <dgm:pt modelId="{345052F0-0622-49D7-BF3C-49ACF82B6324}" type="parTrans" cxnId="{37CB9910-631A-4382-9DAE-7AC5C4A5A179}">
      <dgm:prSet/>
      <dgm:spPr/>
      <dgm:t>
        <a:bodyPr/>
        <a:lstStyle/>
        <a:p>
          <a:endParaRPr lang="en-IN"/>
        </a:p>
      </dgm:t>
    </dgm:pt>
    <dgm:pt modelId="{E82F0E3A-6C8B-423E-B6CB-2D8EFC34BAAC}" type="sibTrans" cxnId="{37CB9910-631A-4382-9DAE-7AC5C4A5A179}">
      <dgm:prSet/>
      <dgm:spPr/>
      <dgm:t>
        <a:bodyPr/>
        <a:lstStyle/>
        <a:p>
          <a:endParaRPr lang="en-IN"/>
        </a:p>
      </dgm:t>
    </dgm:pt>
    <dgm:pt modelId="{D240E5AC-5668-4581-858E-493A29B783B3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Shift Toward Direct Investments</a:t>
          </a:r>
          <a:endParaRPr lang="en-IN" dirty="0">
            <a:latin typeface="League Spartan" pitchFamily="2" charset="0"/>
          </a:endParaRPr>
        </a:p>
      </dgm:t>
    </dgm:pt>
    <dgm:pt modelId="{08A56104-087A-4BCF-9E03-2BE9D8CC980C}" type="parTrans" cxnId="{58033CB1-FD86-49B2-B2DE-2C3BDACB3EDF}">
      <dgm:prSet/>
      <dgm:spPr/>
      <dgm:t>
        <a:bodyPr/>
        <a:lstStyle/>
        <a:p>
          <a:endParaRPr lang="en-IN"/>
        </a:p>
      </dgm:t>
    </dgm:pt>
    <dgm:pt modelId="{40E6FA5D-0858-4DAD-A5CA-385815873F59}" type="sibTrans" cxnId="{58033CB1-FD86-49B2-B2DE-2C3BDACB3EDF}">
      <dgm:prSet/>
      <dgm:spPr/>
      <dgm:t>
        <a:bodyPr/>
        <a:lstStyle/>
        <a:p>
          <a:endParaRPr lang="en-IN"/>
        </a:p>
      </dgm:t>
    </dgm:pt>
    <dgm:pt modelId="{2EAB356F-E934-4080-AF67-8BC1D7B4D3CF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League Spartan" pitchFamily="2" charset="0"/>
            </a:rPr>
            <a:t>Regulatory Changes &amp; Offshore Scrutiny</a:t>
          </a:r>
          <a:endParaRPr lang="en-IN" dirty="0">
            <a:latin typeface="League Spartan" pitchFamily="2" charset="0"/>
          </a:endParaRPr>
        </a:p>
      </dgm:t>
    </dgm:pt>
    <dgm:pt modelId="{79E19077-46A1-415B-B794-130243EB7049}" type="parTrans" cxnId="{C1A673C3-7D34-4715-A5D5-3CBA672AEC9A}">
      <dgm:prSet/>
      <dgm:spPr/>
      <dgm:t>
        <a:bodyPr/>
        <a:lstStyle/>
        <a:p>
          <a:endParaRPr lang="en-IN"/>
        </a:p>
      </dgm:t>
    </dgm:pt>
    <dgm:pt modelId="{B93B3E82-9E6B-48F9-AB22-8DE406AA8FFA}" type="sibTrans" cxnId="{C1A673C3-7D34-4715-A5D5-3CBA672AEC9A}">
      <dgm:prSet/>
      <dgm:spPr/>
      <dgm:t>
        <a:bodyPr/>
        <a:lstStyle/>
        <a:p>
          <a:endParaRPr lang="en-IN"/>
        </a:p>
      </dgm:t>
    </dgm:pt>
    <dgm:pt modelId="{E047CF11-7F2A-4627-BFB4-0BC00426BF2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latin typeface="League Spartan" pitchFamily="2" charset="0"/>
            </a:rPr>
            <a:t>Diversification Across Asset Class</a:t>
          </a:r>
          <a:endParaRPr lang="en-IN" dirty="0">
            <a:latin typeface="League Spartan" pitchFamily="2" charset="0"/>
          </a:endParaRPr>
        </a:p>
      </dgm:t>
    </dgm:pt>
    <dgm:pt modelId="{2DF18A83-08A0-4FC9-9FA1-F340CADF5517}" type="parTrans" cxnId="{AD245151-ADCE-4472-AF15-61021F8CD317}">
      <dgm:prSet/>
      <dgm:spPr/>
      <dgm:t>
        <a:bodyPr/>
        <a:lstStyle/>
        <a:p>
          <a:endParaRPr lang="en-IN"/>
        </a:p>
      </dgm:t>
    </dgm:pt>
    <dgm:pt modelId="{0AF24DD6-E806-4150-A0A3-380E06D07CF8}" type="sibTrans" cxnId="{AD245151-ADCE-4472-AF15-61021F8CD317}">
      <dgm:prSet/>
      <dgm:spPr/>
      <dgm:t>
        <a:bodyPr/>
        <a:lstStyle/>
        <a:p>
          <a:endParaRPr lang="en-IN"/>
        </a:p>
      </dgm:t>
    </dgm:pt>
    <dgm:pt modelId="{DFDD5115-9740-47C0-971F-0D3284A22124}" type="pres">
      <dgm:prSet presAssocID="{F800EAF5-0BDD-4828-AF23-E4084A6C942C}" presName="diagram" presStyleCnt="0">
        <dgm:presLayoutVars>
          <dgm:dir/>
          <dgm:resizeHandles val="exact"/>
        </dgm:presLayoutVars>
      </dgm:prSet>
      <dgm:spPr/>
    </dgm:pt>
    <dgm:pt modelId="{B49C6383-82D8-480F-828B-3B6D97D7F8D3}" type="pres">
      <dgm:prSet presAssocID="{CA71F5A3-C073-4EB4-B12C-747569EBDDEB}" presName="node" presStyleLbl="node1" presStyleIdx="0" presStyleCnt="5">
        <dgm:presLayoutVars>
          <dgm:bulletEnabled val="1"/>
        </dgm:presLayoutVars>
      </dgm:prSet>
      <dgm:spPr/>
    </dgm:pt>
    <dgm:pt modelId="{AE592D57-158A-4A58-8E5D-DFEE5BF9F943}" type="pres">
      <dgm:prSet presAssocID="{F04DB39F-5805-4943-B126-2E14BFF01BD6}" presName="sibTrans" presStyleCnt="0"/>
      <dgm:spPr/>
    </dgm:pt>
    <dgm:pt modelId="{657B68EA-25D3-40A9-B227-35751558948F}" type="pres">
      <dgm:prSet presAssocID="{C6CF0CAE-916B-4E7F-84A2-DCB982C6DC36}" presName="node" presStyleLbl="node1" presStyleIdx="1" presStyleCnt="5">
        <dgm:presLayoutVars>
          <dgm:bulletEnabled val="1"/>
        </dgm:presLayoutVars>
      </dgm:prSet>
      <dgm:spPr/>
    </dgm:pt>
    <dgm:pt modelId="{4E165AE5-C7F6-45F8-8478-78F76123B964}" type="pres">
      <dgm:prSet presAssocID="{E82F0E3A-6C8B-423E-B6CB-2D8EFC34BAAC}" presName="sibTrans" presStyleCnt="0"/>
      <dgm:spPr/>
    </dgm:pt>
    <dgm:pt modelId="{A48C63A2-DCE3-48B8-B55E-873A20207244}" type="pres">
      <dgm:prSet presAssocID="{D240E5AC-5668-4581-858E-493A29B783B3}" presName="node" presStyleLbl="node1" presStyleIdx="2" presStyleCnt="5">
        <dgm:presLayoutVars>
          <dgm:bulletEnabled val="1"/>
        </dgm:presLayoutVars>
      </dgm:prSet>
      <dgm:spPr/>
    </dgm:pt>
    <dgm:pt modelId="{3ABA67F6-F149-4BE9-A2FF-D97E4A7B42AA}" type="pres">
      <dgm:prSet presAssocID="{40E6FA5D-0858-4DAD-A5CA-385815873F59}" presName="sibTrans" presStyleCnt="0"/>
      <dgm:spPr/>
    </dgm:pt>
    <dgm:pt modelId="{DE1B57BD-AC1E-4FD7-A935-11AB066203F6}" type="pres">
      <dgm:prSet presAssocID="{2EAB356F-E934-4080-AF67-8BC1D7B4D3CF}" presName="node" presStyleLbl="node1" presStyleIdx="3" presStyleCnt="5">
        <dgm:presLayoutVars>
          <dgm:bulletEnabled val="1"/>
        </dgm:presLayoutVars>
      </dgm:prSet>
      <dgm:spPr/>
    </dgm:pt>
    <dgm:pt modelId="{D2A4E73F-B955-41B2-9A0F-86B513C25FCE}" type="pres">
      <dgm:prSet presAssocID="{B93B3E82-9E6B-48F9-AB22-8DE406AA8FFA}" presName="sibTrans" presStyleCnt="0"/>
      <dgm:spPr/>
    </dgm:pt>
    <dgm:pt modelId="{B2F881C1-E29A-426F-912D-E566330D72E4}" type="pres">
      <dgm:prSet presAssocID="{E047CF11-7F2A-4627-BFB4-0BC00426BF28}" presName="node" presStyleLbl="node1" presStyleIdx="4" presStyleCnt="5">
        <dgm:presLayoutVars>
          <dgm:bulletEnabled val="1"/>
        </dgm:presLayoutVars>
      </dgm:prSet>
      <dgm:spPr/>
    </dgm:pt>
  </dgm:ptLst>
  <dgm:cxnLst>
    <dgm:cxn modelId="{37CB9910-631A-4382-9DAE-7AC5C4A5A179}" srcId="{F800EAF5-0BDD-4828-AF23-E4084A6C942C}" destId="{C6CF0CAE-916B-4E7F-84A2-DCB982C6DC36}" srcOrd="1" destOrd="0" parTransId="{345052F0-0622-49D7-BF3C-49ACF82B6324}" sibTransId="{E82F0E3A-6C8B-423E-B6CB-2D8EFC34BAAC}"/>
    <dgm:cxn modelId="{42D44221-C2E5-49BE-B56B-267F81982218}" type="presOf" srcId="{F800EAF5-0BDD-4828-AF23-E4084A6C942C}" destId="{DFDD5115-9740-47C0-971F-0D3284A22124}" srcOrd="0" destOrd="0" presId="urn:microsoft.com/office/officeart/2005/8/layout/default"/>
    <dgm:cxn modelId="{AD245151-ADCE-4472-AF15-61021F8CD317}" srcId="{F800EAF5-0BDD-4828-AF23-E4084A6C942C}" destId="{E047CF11-7F2A-4627-BFB4-0BC00426BF28}" srcOrd="4" destOrd="0" parTransId="{2DF18A83-08A0-4FC9-9FA1-F340CADF5517}" sibTransId="{0AF24DD6-E806-4150-A0A3-380E06D07CF8}"/>
    <dgm:cxn modelId="{D9A41B91-4133-4DF3-A0AD-951F26A1BCD4}" type="presOf" srcId="{E047CF11-7F2A-4627-BFB4-0BC00426BF28}" destId="{B2F881C1-E29A-426F-912D-E566330D72E4}" srcOrd="0" destOrd="0" presId="urn:microsoft.com/office/officeart/2005/8/layout/default"/>
    <dgm:cxn modelId="{A4DFCFAC-4FE6-4873-B32F-BD78C91512BF}" srcId="{F800EAF5-0BDD-4828-AF23-E4084A6C942C}" destId="{CA71F5A3-C073-4EB4-B12C-747569EBDDEB}" srcOrd="0" destOrd="0" parTransId="{1ED192F8-C939-448A-9776-E6524F5B230D}" sibTransId="{F04DB39F-5805-4943-B126-2E14BFF01BD6}"/>
    <dgm:cxn modelId="{11CCA4B0-1A10-4B4E-A514-8DAABE9C9467}" type="presOf" srcId="{C6CF0CAE-916B-4E7F-84A2-DCB982C6DC36}" destId="{657B68EA-25D3-40A9-B227-35751558948F}" srcOrd="0" destOrd="0" presId="urn:microsoft.com/office/officeart/2005/8/layout/default"/>
    <dgm:cxn modelId="{58033CB1-FD86-49B2-B2DE-2C3BDACB3EDF}" srcId="{F800EAF5-0BDD-4828-AF23-E4084A6C942C}" destId="{D240E5AC-5668-4581-858E-493A29B783B3}" srcOrd="2" destOrd="0" parTransId="{08A56104-087A-4BCF-9E03-2BE9D8CC980C}" sibTransId="{40E6FA5D-0858-4DAD-A5CA-385815873F59}"/>
    <dgm:cxn modelId="{C1A673C3-7D34-4715-A5D5-3CBA672AEC9A}" srcId="{F800EAF5-0BDD-4828-AF23-E4084A6C942C}" destId="{2EAB356F-E934-4080-AF67-8BC1D7B4D3CF}" srcOrd="3" destOrd="0" parTransId="{79E19077-46A1-415B-B794-130243EB7049}" sibTransId="{B93B3E82-9E6B-48F9-AB22-8DE406AA8FFA}"/>
    <dgm:cxn modelId="{341604DB-5F70-4DF1-B0AB-4CC330A50ADC}" type="presOf" srcId="{CA71F5A3-C073-4EB4-B12C-747569EBDDEB}" destId="{B49C6383-82D8-480F-828B-3B6D97D7F8D3}" srcOrd="0" destOrd="0" presId="urn:microsoft.com/office/officeart/2005/8/layout/default"/>
    <dgm:cxn modelId="{3926A0DD-2E5E-41CC-84CE-C6901204600C}" type="presOf" srcId="{D240E5AC-5668-4581-858E-493A29B783B3}" destId="{A48C63A2-DCE3-48B8-B55E-873A20207244}" srcOrd="0" destOrd="0" presId="urn:microsoft.com/office/officeart/2005/8/layout/default"/>
    <dgm:cxn modelId="{217E2FFD-114D-458A-859E-679B16979C3D}" type="presOf" srcId="{2EAB356F-E934-4080-AF67-8BC1D7B4D3CF}" destId="{DE1B57BD-AC1E-4FD7-A935-11AB066203F6}" srcOrd="0" destOrd="0" presId="urn:microsoft.com/office/officeart/2005/8/layout/default"/>
    <dgm:cxn modelId="{EAD0E07F-A79C-405E-A3AE-D7138F481F6E}" type="presParOf" srcId="{DFDD5115-9740-47C0-971F-0D3284A22124}" destId="{B49C6383-82D8-480F-828B-3B6D97D7F8D3}" srcOrd="0" destOrd="0" presId="urn:microsoft.com/office/officeart/2005/8/layout/default"/>
    <dgm:cxn modelId="{9CB54CF8-21B5-4F6B-997A-EC64C5D8EC0C}" type="presParOf" srcId="{DFDD5115-9740-47C0-971F-0D3284A22124}" destId="{AE592D57-158A-4A58-8E5D-DFEE5BF9F943}" srcOrd="1" destOrd="0" presId="urn:microsoft.com/office/officeart/2005/8/layout/default"/>
    <dgm:cxn modelId="{00D823B2-ABC4-4129-A770-79031F4840A3}" type="presParOf" srcId="{DFDD5115-9740-47C0-971F-0D3284A22124}" destId="{657B68EA-25D3-40A9-B227-35751558948F}" srcOrd="2" destOrd="0" presId="urn:microsoft.com/office/officeart/2005/8/layout/default"/>
    <dgm:cxn modelId="{D2063849-6A67-4830-9B04-D75561A3C071}" type="presParOf" srcId="{DFDD5115-9740-47C0-971F-0D3284A22124}" destId="{4E165AE5-C7F6-45F8-8478-78F76123B964}" srcOrd="3" destOrd="0" presId="urn:microsoft.com/office/officeart/2005/8/layout/default"/>
    <dgm:cxn modelId="{92EF7A97-8922-41E2-9F06-3ACAD3B9FBB0}" type="presParOf" srcId="{DFDD5115-9740-47C0-971F-0D3284A22124}" destId="{A48C63A2-DCE3-48B8-B55E-873A20207244}" srcOrd="4" destOrd="0" presId="urn:microsoft.com/office/officeart/2005/8/layout/default"/>
    <dgm:cxn modelId="{FFA64F39-3BBC-416A-9DD1-6D09A480693A}" type="presParOf" srcId="{DFDD5115-9740-47C0-971F-0D3284A22124}" destId="{3ABA67F6-F149-4BE9-A2FF-D97E4A7B42AA}" srcOrd="5" destOrd="0" presId="urn:microsoft.com/office/officeart/2005/8/layout/default"/>
    <dgm:cxn modelId="{D792979B-222C-4CF2-95E6-DFBBCEF6E3AC}" type="presParOf" srcId="{DFDD5115-9740-47C0-971F-0D3284A22124}" destId="{DE1B57BD-AC1E-4FD7-A935-11AB066203F6}" srcOrd="6" destOrd="0" presId="urn:microsoft.com/office/officeart/2005/8/layout/default"/>
    <dgm:cxn modelId="{C17260A3-D80B-4BBA-9A7A-171AFCD05803}" type="presParOf" srcId="{DFDD5115-9740-47C0-971F-0D3284A22124}" destId="{D2A4E73F-B955-41B2-9A0F-86B513C25FCE}" srcOrd="7" destOrd="0" presId="urn:microsoft.com/office/officeart/2005/8/layout/default"/>
    <dgm:cxn modelId="{B688F7B1-5B62-4823-85F7-51B014AC1A71}" type="presParOf" srcId="{DFDD5115-9740-47C0-971F-0D3284A22124}" destId="{B2F881C1-E29A-426F-912D-E566330D72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697CD-C61C-4547-A740-2C404C3D44F3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DBCE8B06-B85D-475D-A3EA-EA2AD02BFE0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>
              <a:latin typeface="League Spartan" pitchFamily="2" charset="0"/>
            </a:rPr>
            <a:t>Step 1</a:t>
          </a:r>
          <a:br>
            <a:rPr lang="en-US" b="1" dirty="0">
              <a:latin typeface="League Spartan" pitchFamily="2" charset="0"/>
            </a:rPr>
          </a:br>
          <a:r>
            <a:rPr lang="en-US" b="1" dirty="0">
              <a:latin typeface="League Spartan" pitchFamily="2" charset="0"/>
            </a:rPr>
            <a:t>Define objectives</a:t>
          </a:r>
          <a:r>
            <a:rPr lang="en-US" dirty="0">
              <a:latin typeface="League Spartan" pitchFamily="2" charset="0"/>
            </a:rPr>
            <a:t>: Wealth preservation, investments, philanthropy, succession planning</a:t>
          </a:r>
          <a:endParaRPr lang="en-IN" dirty="0">
            <a:latin typeface="League Spartan" pitchFamily="2" charset="0"/>
          </a:endParaRPr>
        </a:p>
      </dgm:t>
    </dgm:pt>
    <dgm:pt modelId="{C361C8C3-EB1A-485D-8D42-95A2D15B91F6}" type="parTrans" cxnId="{ECC9456C-C680-44BB-A6FD-BC87C9F259D7}">
      <dgm:prSet/>
      <dgm:spPr/>
      <dgm:t>
        <a:bodyPr/>
        <a:lstStyle/>
        <a:p>
          <a:endParaRPr lang="en-IN"/>
        </a:p>
      </dgm:t>
    </dgm:pt>
    <dgm:pt modelId="{23D340C4-788F-49E7-A150-2EB4B4CCDF4C}" type="sibTrans" cxnId="{ECC9456C-C680-44BB-A6FD-BC87C9F259D7}">
      <dgm:prSet/>
      <dgm:spPr/>
      <dgm:t>
        <a:bodyPr/>
        <a:lstStyle/>
        <a:p>
          <a:endParaRPr lang="en-IN"/>
        </a:p>
      </dgm:t>
    </dgm:pt>
    <dgm:pt modelId="{6A33B1FB-BF47-47EE-BD67-90E01F81443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>
              <a:latin typeface="League Spartan" pitchFamily="2" charset="0"/>
            </a:rPr>
            <a:t>Step 2</a:t>
          </a:r>
          <a:br>
            <a:rPr lang="en-US" b="1" dirty="0">
              <a:latin typeface="League Spartan" pitchFamily="2" charset="0"/>
            </a:rPr>
          </a:br>
          <a:r>
            <a:rPr lang="en-US" b="1" dirty="0">
              <a:latin typeface="League Spartan" pitchFamily="2" charset="0"/>
            </a:rPr>
            <a:t>Legal structuring</a:t>
          </a:r>
          <a:r>
            <a:rPr lang="en-US" dirty="0">
              <a:latin typeface="League Spartan" pitchFamily="2" charset="0"/>
            </a:rPr>
            <a:t>: Trusts, LLPs, Corporate Entities</a:t>
          </a:r>
          <a:endParaRPr lang="en-IN" dirty="0">
            <a:latin typeface="League Spartan" pitchFamily="2" charset="0"/>
          </a:endParaRPr>
        </a:p>
      </dgm:t>
    </dgm:pt>
    <dgm:pt modelId="{CFE13648-E51D-4D83-8730-75A01132D21B}" type="parTrans" cxnId="{EE5DABE1-F058-4AB3-93E5-1E95558344F2}">
      <dgm:prSet/>
      <dgm:spPr/>
      <dgm:t>
        <a:bodyPr/>
        <a:lstStyle/>
        <a:p>
          <a:endParaRPr lang="en-IN"/>
        </a:p>
      </dgm:t>
    </dgm:pt>
    <dgm:pt modelId="{E681E019-275B-4C31-84A2-0B4391371D9C}" type="sibTrans" cxnId="{EE5DABE1-F058-4AB3-93E5-1E95558344F2}">
      <dgm:prSet/>
      <dgm:spPr/>
      <dgm:t>
        <a:bodyPr/>
        <a:lstStyle/>
        <a:p>
          <a:endParaRPr lang="en-IN"/>
        </a:p>
      </dgm:t>
    </dgm:pt>
    <dgm:pt modelId="{13E1817F-AD09-414A-8AEF-EBF8C01E29CC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>
              <a:latin typeface="League Spartan" pitchFamily="2" charset="0"/>
            </a:rPr>
            <a:t>Step 3</a:t>
          </a:r>
          <a:br>
            <a:rPr lang="en-US" b="1" dirty="0">
              <a:latin typeface="League Spartan" pitchFamily="2" charset="0"/>
            </a:rPr>
          </a:br>
          <a:r>
            <a:rPr lang="en-US" b="1" dirty="0">
              <a:latin typeface="League Spartan" pitchFamily="2" charset="0"/>
            </a:rPr>
            <a:t>Regulatory compliance</a:t>
          </a:r>
          <a:r>
            <a:rPr lang="en-US" dirty="0">
              <a:latin typeface="League Spartan" pitchFamily="2" charset="0"/>
            </a:rPr>
            <a:t>: SEBI, RBI, FEMA, Tax laws</a:t>
          </a:r>
          <a:endParaRPr lang="en-IN" dirty="0">
            <a:latin typeface="League Spartan" pitchFamily="2" charset="0"/>
          </a:endParaRPr>
        </a:p>
      </dgm:t>
    </dgm:pt>
    <dgm:pt modelId="{9816F222-DF1B-45BA-A1EC-5C72BA221FE4}" type="parTrans" cxnId="{768FDF69-815E-4C06-B0F3-9B7FC35F2950}">
      <dgm:prSet/>
      <dgm:spPr/>
      <dgm:t>
        <a:bodyPr/>
        <a:lstStyle/>
        <a:p>
          <a:endParaRPr lang="en-IN"/>
        </a:p>
      </dgm:t>
    </dgm:pt>
    <dgm:pt modelId="{83367CB4-D8DA-4347-B33E-7CE2B05ED5FA}" type="sibTrans" cxnId="{768FDF69-815E-4C06-B0F3-9B7FC35F2950}">
      <dgm:prSet/>
      <dgm:spPr/>
      <dgm:t>
        <a:bodyPr/>
        <a:lstStyle/>
        <a:p>
          <a:endParaRPr lang="en-IN"/>
        </a:p>
      </dgm:t>
    </dgm:pt>
    <dgm:pt modelId="{EE73C0D1-8547-42DB-BC29-10201B506EE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>
              <a:latin typeface="League Spartan" pitchFamily="2" charset="0"/>
            </a:rPr>
            <a:t>Step 4</a:t>
          </a:r>
          <a:br>
            <a:rPr lang="en-US" b="1" dirty="0">
              <a:latin typeface="League Spartan" pitchFamily="2" charset="0"/>
            </a:rPr>
          </a:br>
          <a:r>
            <a:rPr lang="en-US" b="1" dirty="0">
              <a:latin typeface="League Spartan" pitchFamily="2" charset="0"/>
            </a:rPr>
            <a:t>Team setup</a:t>
          </a:r>
          <a:r>
            <a:rPr lang="en-US" dirty="0">
              <a:latin typeface="League Spartan" pitchFamily="2" charset="0"/>
            </a:rPr>
            <a:t>: Investment managers, legal &amp; tax advisors, risk specialists</a:t>
          </a:r>
          <a:endParaRPr lang="en-IN" dirty="0">
            <a:latin typeface="League Spartan" pitchFamily="2" charset="0"/>
          </a:endParaRPr>
        </a:p>
      </dgm:t>
    </dgm:pt>
    <dgm:pt modelId="{5CEA02AC-514C-4081-AEC6-508C2A9B9423}" type="parTrans" cxnId="{3CB58F66-B80F-4D93-8020-BF7F2CADE6B5}">
      <dgm:prSet/>
      <dgm:spPr/>
      <dgm:t>
        <a:bodyPr/>
        <a:lstStyle/>
        <a:p>
          <a:endParaRPr lang="en-IN"/>
        </a:p>
      </dgm:t>
    </dgm:pt>
    <dgm:pt modelId="{DAE31212-723C-4F84-8EFC-2AEEFAE5F6EE}" type="sibTrans" cxnId="{3CB58F66-B80F-4D93-8020-BF7F2CADE6B5}">
      <dgm:prSet/>
      <dgm:spPr/>
      <dgm:t>
        <a:bodyPr/>
        <a:lstStyle/>
        <a:p>
          <a:endParaRPr lang="en-IN"/>
        </a:p>
      </dgm:t>
    </dgm:pt>
    <dgm:pt modelId="{3426243D-4028-4287-BF40-14E31CD39F64}" type="pres">
      <dgm:prSet presAssocID="{3D3697CD-C61C-4547-A740-2C404C3D44F3}" presName="Name0" presStyleCnt="0">
        <dgm:presLayoutVars>
          <dgm:dir/>
          <dgm:resizeHandles val="exact"/>
        </dgm:presLayoutVars>
      </dgm:prSet>
      <dgm:spPr/>
    </dgm:pt>
    <dgm:pt modelId="{29A0B218-F7D0-4491-BB36-01957183C1BE}" type="pres">
      <dgm:prSet presAssocID="{DBCE8B06-B85D-475D-A3EA-EA2AD02BFE0D}" presName="node" presStyleLbl="node1" presStyleIdx="0" presStyleCnt="4">
        <dgm:presLayoutVars>
          <dgm:bulletEnabled val="1"/>
        </dgm:presLayoutVars>
      </dgm:prSet>
      <dgm:spPr/>
    </dgm:pt>
    <dgm:pt modelId="{34E61BB8-7C5E-406C-AE35-C040BF146625}" type="pres">
      <dgm:prSet presAssocID="{23D340C4-788F-49E7-A150-2EB4B4CCDF4C}" presName="sibTrans" presStyleLbl="sibTrans2D1" presStyleIdx="0" presStyleCnt="3"/>
      <dgm:spPr/>
    </dgm:pt>
    <dgm:pt modelId="{1FC4C5B2-0015-456A-8F72-A7C5306F5855}" type="pres">
      <dgm:prSet presAssocID="{23D340C4-788F-49E7-A150-2EB4B4CCDF4C}" presName="connectorText" presStyleLbl="sibTrans2D1" presStyleIdx="0" presStyleCnt="3"/>
      <dgm:spPr/>
    </dgm:pt>
    <dgm:pt modelId="{C463B843-6D35-4E70-B2BD-48762DBDBABB}" type="pres">
      <dgm:prSet presAssocID="{6A33B1FB-BF47-47EE-BD67-90E01F814434}" presName="node" presStyleLbl="node1" presStyleIdx="1" presStyleCnt="4">
        <dgm:presLayoutVars>
          <dgm:bulletEnabled val="1"/>
        </dgm:presLayoutVars>
      </dgm:prSet>
      <dgm:spPr/>
    </dgm:pt>
    <dgm:pt modelId="{9B62E927-BA70-49B7-BF43-5824517C9020}" type="pres">
      <dgm:prSet presAssocID="{E681E019-275B-4C31-84A2-0B4391371D9C}" presName="sibTrans" presStyleLbl="sibTrans2D1" presStyleIdx="1" presStyleCnt="3"/>
      <dgm:spPr/>
    </dgm:pt>
    <dgm:pt modelId="{7818EF68-C328-47D9-B9E1-6A92E98FA9B4}" type="pres">
      <dgm:prSet presAssocID="{E681E019-275B-4C31-84A2-0B4391371D9C}" presName="connectorText" presStyleLbl="sibTrans2D1" presStyleIdx="1" presStyleCnt="3"/>
      <dgm:spPr/>
    </dgm:pt>
    <dgm:pt modelId="{D677F662-8D8B-4B64-8DB3-937C41D945FF}" type="pres">
      <dgm:prSet presAssocID="{13E1817F-AD09-414A-8AEF-EBF8C01E29CC}" presName="node" presStyleLbl="node1" presStyleIdx="2" presStyleCnt="4">
        <dgm:presLayoutVars>
          <dgm:bulletEnabled val="1"/>
        </dgm:presLayoutVars>
      </dgm:prSet>
      <dgm:spPr/>
    </dgm:pt>
    <dgm:pt modelId="{11B633E2-FA52-4E92-A810-F6F08AD04FBF}" type="pres">
      <dgm:prSet presAssocID="{83367CB4-D8DA-4347-B33E-7CE2B05ED5FA}" presName="sibTrans" presStyleLbl="sibTrans2D1" presStyleIdx="2" presStyleCnt="3"/>
      <dgm:spPr/>
    </dgm:pt>
    <dgm:pt modelId="{3DBCD613-0A9C-4234-8C83-1FA0C9565FF9}" type="pres">
      <dgm:prSet presAssocID="{83367CB4-D8DA-4347-B33E-7CE2B05ED5FA}" presName="connectorText" presStyleLbl="sibTrans2D1" presStyleIdx="2" presStyleCnt="3"/>
      <dgm:spPr/>
    </dgm:pt>
    <dgm:pt modelId="{CD423C2B-CE1C-4492-8900-8C3BD0DD3EFB}" type="pres">
      <dgm:prSet presAssocID="{EE73C0D1-8547-42DB-BC29-10201B506EEA}" presName="node" presStyleLbl="node1" presStyleIdx="3" presStyleCnt="4">
        <dgm:presLayoutVars>
          <dgm:bulletEnabled val="1"/>
        </dgm:presLayoutVars>
      </dgm:prSet>
      <dgm:spPr/>
    </dgm:pt>
  </dgm:ptLst>
  <dgm:cxnLst>
    <dgm:cxn modelId="{758F260D-0525-46B2-AB8F-7A799A7E3FB4}" type="presOf" srcId="{23D340C4-788F-49E7-A150-2EB4B4CCDF4C}" destId="{1FC4C5B2-0015-456A-8F72-A7C5306F5855}" srcOrd="1" destOrd="0" presId="urn:microsoft.com/office/officeart/2005/8/layout/process1"/>
    <dgm:cxn modelId="{07BECE39-6336-4D95-9206-83B047EEF069}" type="presOf" srcId="{E681E019-275B-4C31-84A2-0B4391371D9C}" destId="{7818EF68-C328-47D9-B9E1-6A92E98FA9B4}" srcOrd="1" destOrd="0" presId="urn:microsoft.com/office/officeart/2005/8/layout/process1"/>
    <dgm:cxn modelId="{3CB58F66-B80F-4D93-8020-BF7F2CADE6B5}" srcId="{3D3697CD-C61C-4547-A740-2C404C3D44F3}" destId="{EE73C0D1-8547-42DB-BC29-10201B506EEA}" srcOrd="3" destOrd="0" parTransId="{5CEA02AC-514C-4081-AEC6-508C2A9B9423}" sibTransId="{DAE31212-723C-4F84-8EFC-2AEEFAE5F6EE}"/>
    <dgm:cxn modelId="{768FDF69-815E-4C06-B0F3-9B7FC35F2950}" srcId="{3D3697CD-C61C-4547-A740-2C404C3D44F3}" destId="{13E1817F-AD09-414A-8AEF-EBF8C01E29CC}" srcOrd="2" destOrd="0" parTransId="{9816F222-DF1B-45BA-A1EC-5C72BA221FE4}" sibTransId="{83367CB4-D8DA-4347-B33E-7CE2B05ED5FA}"/>
    <dgm:cxn modelId="{ECC9456C-C680-44BB-A6FD-BC87C9F259D7}" srcId="{3D3697CD-C61C-4547-A740-2C404C3D44F3}" destId="{DBCE8B06-B85D-475D-A3EA-EA2AD02BFE0D}" srcOrd="0" destOrd="0" parTransId="{C361C8C3-EB1A-485D-8D42-95A2D15B91F6}" sibTransId="{23D340C4-788F-49E7-A150-2EB4B4CCDF4C}"/>
    <dgm:cxn modelId="{22EC1E4D-00B7-43E4-AA25-FCD3D667A070}" type="presOf" srcId="{E681E019-275B-4C31-84A2-0B4391371D9C}" destId="{9B62E927-BA70-49B7-BF43-5824517C9020}" srcOrd="0" destOrd="0" presId="urn:microsoft.com/office/officeart/2005/8/layout/process1"/>
    <dgm:cxn modelId="{7A30A26E-8144-4BC2-B6A1-6C841166F360}" type="presOf" srcId="{EE73C0D1-8547-42DB-BC29-10201B506EEA}" destId="{CD423C2B-CE1C-4492-8900-8C3BD0DD3EFB}" srcOrd="0" destOrd="0" presId="urn:microsoft.com/office/officeart/2005/8/layout/process1"/>
    <dgm:cxn modelId="{50B13D76-7C7A-40D9-9C81-6E0E851EE8A3}" type="presOf" srcId="{23D340C4-788F-49E7-A150-2EB4B4CCDF4C}" destId="{34E61BB8-7C5E-406C-AE35-C040BF146625}" srcOrd="0" destOrd="0" presId="urn:microsoft.com/office/officeart/2005/8/layout/process1"/>
    <dgm:cxn modelId="{B335267A-8A01-422B-B31B-3613B62A503D}" type="presOf" srcId="{13E1817F-AD09-414A-8AEF-EBF8C01E29CC}" destId="{D677F662-8D8B-4B64-8DB3-937C41D945FF}" srcOrd="0" destOrd="0" presId="urn:microsoft.com/office/officeart/2005/8/layout/process1"/>
    <dgm:cxn modelId="{C30CE57E-7E09-4935-B95E-2093CB32CCE3}" type="presOf" srcId="{83367CB4-D8DA-4347-B33E-7CE2B05ED5FA}" destId="{11B633E2-FA52-4E92-A810-F6F08AD04FBF}" srcOrd="0" destOrd="0" presId="urn:microsoft.com/office/officeart/2005/8/layout/process1"/>
    <dgm:cxn modelId="{5C759E87-9269-4BAC-904C-AC7B3E55C574}" type="presOf" srcId="{6A33B1FB-BF47-47EE-BD67-90E01F814434}" destId="{C463B843-6D35-4E70-B2BD-48762DBDBABB}" srcOrd="0" destOrd="0" presId="urn:microsoft.com/office/officeart/2005/8/layout/process1"/>
    <dgm:cxn modelId="{00FDE1AA-715F-4A83-BC9B-DD3BDC6E4FE5}" type="presOf" srcId="{83367CB4-D8DA-4347-B33E-7CE2B05ED5FA}" destId="{3DBCD613-0A9C-4234-8C83-1FA0C9565FF9}" srcOrd="1" destOrd="0" presId="urn:microsoft.com/office/officeart/2005/8/layout/process1"/>
    <dgm:cxn modelId="{1A4275B8-571B-4B8E-BA4B-29EB5EA79DE2}" type="presOf" srcId="{DBCE8B06-B85D-475D-A3EA-EA2AD02BFE0D}" destId="{29A0B218-F7D0-4491-BB36-01957183C1BE}" srcOrd="0" destOrd="0" presId="urn:microsoft.com/office/officeart/2005/8/layout/process1"/>
    <dgm:cxn modelId="{58B1DEC3-F804-4CF7-8037-C95AA3278D22}" type="presOf" srcId="{3D3697CD-C61C-4547-A740-2C404C3D44F3}" destId="{3426243D-4028-4287-BF40-14E31CD39F64}" srcOrd="0" destOrd="0" presId="urn:microsoft.com/office/officeart/2005/8/layout/process1"/>
    <dgm:cxn modelId="{EE5DABE1-F058-4AB3-93E5-1E95558344F2}" srcId="{3D3697CD-C61C-4547-A740-2C404C3D44F3}" destId="{6A33B1FB-BF47-47EE-BD67-90E01F814434}" srcOrd="1" destOrd="0" parTransId="{CFE13648-E51D-4D83-8730-75A01132D21B}" sibTransId="{E681E019-275B-4C31-84A2-0B4391371D9C}"/>
    <dgm:cxn modelId="{D1DF34AE-54E1-4659-B8FA-C972D445B8D1}" type="presParOf" srcId="{3426243D-4028-4287-BF40-14E31CD39F64}" destId="{29A0B218-F7D0-4491-BB36-01957183C1BE}" srcOrd="0" destOrd="0" presId="urn:microsoft.com/office/officeart/2005/8/layout/process1"/>
    <dgm:cxn modelId="{C9E67441-0FA8-4F15-ACE4-66CAD2A10A4A}" type="presParOf" srcId="{3426243D-4028-4287-BF40-14E31CD39F64}" destId="{34E61BB8-7C5E-406C-AE35-C040BF146625}" srcOrd="1" destOrd="0" presId="urn:microsoft.com/office/officeart/2005/8/layout/process1"/>
    <dgm:cxn modelId="{1633819E-EDE8-4C56-8FE0-40E399967A41}" type="presParOf" srcId="{34E61BB8-7C5E-406C-AE35-C040BF146625}" destId="{1FC4C5B2-0015-456A-8F72-A7C5306F5855}" srcOrd="0" destOrd="0" presId="urn:microsoft.com/office/officeart/2005/8/layout/process1"/>
    <dgm:cxn modelId="{3451BCBE-C7AC-48A5-BF12-5F40DB134331}" type="presParOf" srcId="{3426243D-4028-4287-BF40-14E31CD39F64}" destId="{C463B843-6D35-4E70-B2BD-48762DBDBABB}" srcOrd="2" destOrd="0" presId="urn:microsoft.com/office/officeart/2005/8/layout/process1"/>
    <dgm:cxn modelId="{53CF89D1-0E77-45BC-BFBA-0458CCD108C9}" type="presParOf" srcId="{3426243D-4028-4287-BF40-14E31CD39F64}" destId="{9B62E927-BA70-49B7-BF43-5824517C9020}" srcOrd="3" destOrd="0" presId="urn:microsoft.com/office/officeart/2005/8/layout/process1"/>
    <dgm:cxn modelId="{83A2F2E6-1AF7-44EC-9E98-77ADE3283469}" type="presParOf" srcId="{9B62E927-BA70-49B7-BF43-5824517C9020}" destId="{7818EF68-C328-47D9-B9E1-6A92E98FA9B4}" srcOrd="0" destOrd="0" presId="urn:microsoft.com/office/officeart/2005/8/layout/process1"/>
    <dgm:cxn modelId="{A3A4CD50-0904-4DDB-B984-9C4610B16C95}" type="presParOf" srcId="{3426243D-4028-4287-BF40-14E31CD39F64}" destId="{D677F662-8D8B-4B64-8DB3-937C41D945FF}" srcOrd="4" destOrd="0" presId="urn:microsoft.com/office/officeart/2005/8/layout/process1"/>
    <dgm:cxn modelId="{F29DD094-8846-48B6-ADB1-664C9E2FE0F3}" type="presParOf" srcId="{3426243D-4028-4287-BF40-14E31CD39F64}" destId="{11B633E2-FA52-4E92-A810-F6F08AD04FBF}" srcOrd="5" destOrd="0" presId="urn:microsoft.com/office/officeart/2005/8/layout/process1"/>
    <dgm:cxn modelId="{2CA55224-693B-4A84-AF05-2DC0DD4997A8}" type="presParOf" srcId="{11B633E2-FA52-4E92-A810-F6F08AD04FBF}" destId="{3DBCD613-0A9C-4234-8C83-1FA0C9565FF9}" srcOrd="0" destOrd="0" presId="urn:microsoft.com/office/officeart/2005/8/layout/process1"/>
    <dgm:cxn modelId="{2FA10E52-96C2-4CD1-B5C2-87A54DFA1B32}" type="presParOf" srcId="{3426243D-4028-4287-BF40-14E31CD39F64}" destId="{CD423C2B-CE1C-4492-8900-8C3BD0DD3EF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2C1EF-B4A5-44EB-B265-A9B30AEEE280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70956E8-382F-4542-90D3-DE0BFA656309}">
      <dgm:prSet phldrT="[Text]"/>
      <dgm:spPr/>
      <dgm:t>
        <a:bodyPr/>
        <a:lstStyle/>
        <a:p>
          <a:r>
            <a:rPr lang="en-US" b="1" dirty="0">
              <a:latin typeface="League Spartan" pitchFamily="2" charset="0"/>
            </a:rPr>
            <a:t>Capital Gains Tax</a:t>
          </a:r>
          <a:endParaRPr lang="en-IN" b="1" dirty="0">
            <a:latin typeface="League Spartan" pitchFamily="2" charset="0"/>
          </a:endParaRPr>
        </a:p>
      </dgm:t>
    </dgm:pt>
    <dgm:pt modelId="{B41A000B-882F-41C0-8113-B435FDCE0C94}" type="parTrans" cxnId="{32E58F9C-4D16-4331-9C9B-CD46A796509C}">
      <dgm:prSet/>
      <dgm:spPr/>
      <dgm:t>
        <a:bodyPr/>
        <a:lstStyle/>
        <a:p>
          <a:endParaRPr lang="en-IN"/>
        </a:p>
      </dgm:t>
    </dgm:pt>
    <dgm:pt modelId="{99A07619-0999-49AD-8B7B-B42FFFE734E4}" type="sibTrans" cxnId="{32E58F9C-4D16-4331-9C9B-CD46A796509C}">
      <dgm:prSet/>
      <dgm:spPr/>
      <dgm:t>
        <a:bodyPr/>
        <a:lstStyle/>
        <a:p>
          <a:endParaRPr lang="en-IN"/>
        </a:p>
      </dgm:t>
    </dgm:pt>
    <dgm:pt modelId="{58A73C82-98ED-4FCD-AC94-C0FE4372429C}">
      <dgm:prSet phldrT="[Text]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b="1" i="0" u="none" dirty="0">
              <a:latin typeface="League Spartan" pitchFamily="2" charset="0"/>
            </a:rPr>
            <a:t>Listed Stocks &amp; Mutual Funds:</a:t>
          </a:r>
          <a:r>
            <a:rPr lang="en-US" b="0" i="0" u="none" dirty="0">
              <a:latin typeface="League Spartan" pitchFamily="2" charset="0"/>
            </a:rPr>
            <a:t> 10%-15% depending on holding period</a:t>
          </a:r>
          <a:endParaRPr lang="en-IN" dirty="0">
            <a:latin typeface="League Spartan" pitchFamily="2" charset="0"/>
          </a:endParaRPr>
        </a:p>
      </dgm:t>
    </dgm:pt>
    <dgm:pt modelId="{28C8F089-D5D6-4A9A-83D4-1FE60DCCF0E3}" type="parTrans" cxnId="{7A91C231-7060-44FF-A33F-D28FBD1F4454}">
      <dgm:prSet/>
      <dgm:spPr/>
      <dgm:t>
        <a:bodyPr/>
        <a:lstStyle/>
        <a:p>
          <a:endParaRPr lang="en-IN"/>
        </a:p>
      </dgm:t>
    </dgm:pt>
    <dgm:pt modelId="{19320438-5895-40A6-A3A8-1AFE082E7A06}" type="sibTrans" cxnId="{7A91C231-7060-44FF-A33F-D28FBD1F4454}">
      <dgm:prSet/>
      <dgm:spPr/>
      <dgm:t>
        <a:bodyPr/>
        <a:lstStyle/>
        <a:p>
          <a:endParaRPr lang="en-IN"/>
        </a:p>
      </dgm:t>
    </dgm:pt>
    <dgm:pt modelId="{41A22CAD-11ED-4968-9297-5AFED05924BF}">
      <dgm:prSet phldrT="[Text]"/>
      <dgm:spPr/>
      <dgm:t>
        <a:bodyPr/>
        <a:lstStyle/>
        <a:p>
          <a:r>
            <a:rPr lang="en-US" b="1" dirty="0">
              <a:latin typeface="League Spartan" pitchFamily="2" charset="0"/>
            </a:rPr>
            <a:t>Taxation Based on Structure</a:t>
          </a:r>
          <a:endParaRPr lang="en-IN" b="1" dirty="0">
            <a:latin typeface="League Spartan" pitchFamily="2" charset="0"/>
          </a:endParaRPr>
        </a:p>
      </dgm:t>
    </dgm:pt>
    <dgm:pt modelId="{BBF90330-F459-461C-A47C-44271A3F02FF}" type="parTrans" cxnId="{07C38AAF-2E16-4EDC-BE99-448FAA30979C}">
      <dgm:prSet/>
      <dgm:spPr/>
      <dgm:t>
        <a:bodyPr/>
        <a:lstStyle/>
        <a:p>
          <a:endParaRPr lang="en-IN"/>
        </a:p>
      </dgm:t>
    </dgm:pt>
    <dgm:pt modelId="{B8131F13-C2B5-4192-96B5-88D79CF9EC6A}" type="sibTrans" cxnId="{07C38AAF-2E16-4EDC-BE99-448FAA30979C}">
      <dgm:prSet/>
      <dgm:spPr/>
      <dgm:t>
        <a:bodyPr/>
        <a:lstStyle/>
        <a:p>
          <a:endParaRPr lang="en-IN"/>
        </a:p>
      </dgm:t>
    </dgm:pt>
    <dgm:pt modelId="{CB07CD6E-A0E1-4BFC-8270-C886AE4B4B65}">
      <dgm:prSet phldrT="[Text]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b="1" i="0" u="none" dirty="0">
              <a:latin typeface="League Spartan" pitchFamily="2" charset="0"/>
            </a:rPr>
            <a:t>Trusts:</a:t>
          </a:r>
          <a:r>
            <a:rPr lang="en-US" b="0" i="0" u="none" dirty="0">
              <a:latin typeface="League Spartan" pitchFamily="2" charset="0"/>
            </a:rPr>
            <a:t> Taxed at individual slab rates</a:t>
          </a:r>
          <a:endParaRPr lang="en-IN" dirty="0">
            <a:latin typeface="League Spartan" pitchFamily="2" charset="0"/>
          </a:endParaRPr>
        </a:p>
      </dgm:t>
    </dgm:pt>
    <dgm:pt modelId="{0BD9FF27-BD2E-4B9E-817B-1BEE46E3A420}" type="parTrans" cxnId="{F40AEA6C-9788-4E01-A522-F256F3F02014}">
      <dgm:prSet/>
      <dgm:spPr/>
      <dgm:t>
        <a:bodyPr/>
        <a:lstStyle/>
        <a:p>
          <a:endParaRPr lang="en-IN"/>
        </a:p>
      </dgm:t>
    </dgm:pt>
    <dgm:pt modelId="{6CB4A9B5-0245-4E59-A8D5-23544C105060}" type="sibTrans" cxnId="{F40AEA6C-9788-4E01-A522-F256F3F02014}">
      <dgm:prSet/>
      <dgm:spPr/>
      <dgm:t>
        <a:bodyPr/>
        <a:lstStyle/>
        <a:p>
          <a:endParaRPr lang="en-IN"/>
        </a:p>
      </dgm:t>
    </dgm:pt>
    <dgm:pt modelId="{94A25F96-26B8-44F4-9D75-7B505E734B70}">
      <dgm:prSet phldrT="[Text]"/>
      <dgm:spPr/>
      <dgm:t>
        <a:bodyPr/>
        <a:lstStyle/>
        <a:p>
          <a:r>
            <a:rPr lang="en-US" b="1" dirty="0">
              <a:latin typeface="League Spartan" pitchFamily="2" charset="0"/>
            </a:rPr>
            <a:t>Overseas Investments &amp; FEMA Compliance</a:t>
          </a:r>
          <a:endParaRPr lang="en-IN" b="1" dirty="0">
            <a:latin typeface="League Spartan" pitchFamily="2" charset="0"/>
          </a:endParaRPr>
        </a:p>
      </dgm:t>
    </dgm:pt>
    <dgm:pt modelId="{9BC793EA-F46E-461A-AF6F-A44F241B439B}" type="parTrans" cxnId="{FB1FB51B-8B49-4FD5-AAA4-E195049E2890}">
      <dgm:prSet/>
      <dgm:spPr/>
      <dgm:t>
        <a:bodyPr/>
        <a:lstStyle/>
        <a:p>
          <a:endParaRPr lang="en-IN"/>
        </a:p>
      </dgm:t>
    </dgm:pt>
    <dgm:pt modelId="{262A4637-0317-4C60-AFF2-C90DA6F1AD39}" type="sibTrans" cxnId="{FB1FB51B-8B49-4FD5-AAA4-E195049E2890}">
      <dgm:prSet/>
      <dgm:spPr/>
      <dgm:t>
        <a:bodyPr/>
        <a:lstStyle/>
        <a:p>
          <a:endParaRPr lang="en-IN"/>
        </a:p>
      </dgm:t>
    </dgm:pt>
    <dgm:pt modelId="{58D43F8D-ACB3-4FD0-82A2-98FBAE04A08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u="none" dirty="0">
              <a:latin typeface="League Spartan" pitchFamily="2" charset="0"/>
            </a:rPr>
            <a:t>Subject to </a:t>
          </a:r>
          <a:r>
            <a:rPr lang="en-US" b="1" i="0" u="none" dirty="0">
              <a:latin typeface="League Spartan" pitchFamily="2" charset="0"/>
            </a:rPr>
            <a:t>Liberalized Remittance Scheme (LRS)</a:t>
          </a:r>
          <a:r>
            <a:rPr lang="en-US" b="0" i="0" u="none" dirty="0">
              <a:latin typeface="League Spartan" pitchFamily="2" charset="0"/>
            </a:rPr>
            <a:t> &amp; </a:t>
          </a:r>
          <a:r>
            <a:rPr lang="en-US" b="1" i="0" u="none" dirty="0">
              <a:latin typeface="League Spartan" pitchFamily="2" charset="0"/>
            </a:rPr>
            <a:t>DTAA</a:t>
          </a:r>
          <a:r>
            <a:rPr lang="en-US" b="0" i="0" u="none" dirty="0">
              <a:latin typeface="League Spartan" pitchFamily="2" charset="0"/>
            </a:rPr>
            <a:t> benefits for foreign income</a:t>
          </a:r>
          <a:endParaRPr lang="en-IN" dirty="0">
            <a:latin typeface="League Spartan" pitchFamily="2" charset="0"/>
          </a:endParaRPr>
        </a:p>
      </dgm:t>
    </dgm:pt>
    <dgm:pt modelId="{6C403CB1-8AF2-427A-96E9-B7145E013791}" type="parTrans" cxnId="{DCBFF172-1283-451D-B169-704EE5E96E35}">
      <dgm:prSet/>
      <dgm:spPr/>
      <dgm:t>
        <a:bodyPr/>
        <a:lstStyle/>
        <a:p>
          <a:endParaRPr lang="en-IN"/>
        </a:p>
      </dgm:t>
    </dgm:pt>
    <dgm:pt modelId="{AD0AA985-66AF-4879-9301-745BEC14B14D}" type="sibTrans" cxnId="{DCBFF172-1283-451D-B169-704EE5E96E35}">
      <dgm:prSet/>
      <dgm:spPr/>
      <dgm:t>
        <a:bodyPr/>
        <a:lstStyle/>
        <a:p>
          <a:endParaRPr lang="en-IN"/>
        </a:p>
      </dgm:t>
    </dgm:pt>
    <dgm:pt modelId="{E0B9E073-087D-4ED3-835B-9BC6782C17A5}">
      <dgm:prSet phldrT="[Text]"/>
      <dgm:spPr/>
      <dgm:t>
        <a:bodyPr/>
        <a:lstStyle/>
        <a:p>
          <a:r>
            <a:rPr lang="en-US" b="1" dirty="0">
              <a:latin typeface="League Spartan" pitchFamily="2" charset="0"/>
            </a:rPr>
            <a:t>Dividend &amp; Interest Taxation</a:t>
          </a:r>
          <a:endParaRPr lang="en-IN" b="1" dirty="0">
            <a:latin typeface="League Spartan" pitchFamily="2" charset="0"/>
          </a:endParaRPr>
        </a:p>
      </dgm:t>
    </dgm:pt>
    <dgm:pt modelId="{7A47932E-773E-4F04-8900-E238E779AE5F}" type="parTrans" cxnId="{AD7EE9C2-A6F6-450C-9285-0D1417599836}">
      <dgm:prSet/>
      <dgm:spPr/>
      <dgm:t>
        <a:bodyPr/>
        <a:lstStyle/>
        <a:p>
          <a:endParaRPr lang="en-IN"/>
        </a:p>
      </dgm:t>
    </dgm:pt>
    <dgm:pt modelId="{3360567B-394C-4EBA-9BAD-BAAE7DCA3173}" type="sibTrans" cxnId="{AD7EE9C2-A6F6-450C-9285-0D1417599836}">
      <dgm:prSet/>
      <dgm:spPr/>
      <dgm:t>
        <a:bodyPr/>
        <a:lstStyle/>
        <a:p>
          <a:endParaRPr lang="en-IN"/>
        </a:p>
      </dgm:t>
    </dgm:pt>
    <dgm:pt modelId="{64F27FE6-6C15-42DA-B799-14D85D10228A}">
      <dgm:prSet phldrT="[Text]"/>
      <dgm:spPr/>
      <dgm:t>
        <a:bodyPr/>
        <a:lstStyle/>
        <a:p>
          <a:r>
            <a:rPr lang="en-US" b="1" dirty="0">
              <a:latin typeface="League Spartan" pitchFamily="2" charset="0"/>
            </a:rPr>
            <a:t>Wealth Transfer &amp; Estate Planning</a:t>
          </a:r>
          <a:endParaRPr lang="en-IN" b="1" dirty="0">
            <a:latin typeface="League Spartan" pitchFamily="2" charset="0"/>
          </a:endParaRPr>
        </a:p>
      </dgm:t>
    </dgm:pt>
    <dgm:pt modelId="{6F81FA7A-45CA-44FF-882F-4FD115241454}" type="parTrans" cxnId="{F082CF30-D88E-40D2-ADE2-D2BC8F5307D6}">
      <dgm:prSet/>
      <dgm:spPr/>
      <dgm:t>
        <a:bodyPr/>
        <a:lstStyle/>
        <a:p>
          <a:endParaRPr lang="en-IN"/>
        </a:p>
      </dgm:t>
    </dgm:pt>
    <dgm:pt modelId="{392E2A29-6A56-49CB-983E-74435CDB2530}" type="sibTrans" cxnId="{F082CF30-D88E-40D2-ADE2-D2BC8F5307D6}">
      <dgm:prSet/>
      <dgm:spPr/>
      <dgm:t>
        <a:bodyPr/>
        <a:lstStyle/>
        <a:p>
          <a:endParaRPr lang="en-IN"/>
        </a:p>
      </dgm:t>
    </dgm:pt>
    <dgm:pt modelId="{6CDB8E3A-A07F-43C4-ACBB-BD399D1D117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i="0" u="none" dirty="0">
              <a:latin typeface="League Spartan" pitchFamily="2" charset="0"/>
            </a:rPr>
            <a:t>Unlisted Shares &amp; Private Equity:</a:t>
          </a:r>
          <a:r>
            <a:rPr lang="en-US" b="0" i="0" u="none" dirty="0">
              <a:latin typeface="League Spartan" pitchFamily="2" charset="0"/>
            </a:rPr>
            <a:t> 20% with indexation for long-term gains</a:t>
          </a:r>
          <a:endParaRPr lang="en-US" dirty="0">
            <a:latin typeface="League Spartan" pitchFamily="2" charset="0"/>
          </a:endParaRPr>
        </a:p>
      </dgm:t>
    </dgm:pt>
    <dgm:pt modelId="{5062E037-CB05-4B80-ACE0-C5DDC08CB216}" type="parTrans" cxnId="{3EBCD027-EE0E-46EF-A09A-F05710D30EA4}">
      <dgm:prSet/>
      <dgm:spPr/>
      <dgm:t>
        <a:bodyPr/>
        <a:lstStyle/>
        <a:p>
          <a:endParaRPr lang="en-IN"/>
        </a:p>
      </dgm:t>
    </dgm:pt>
    <dgm:pt modelId="{6299CF31-347F-48E5-B3D9-D962FEDFD617}" type="sibTrans" cxnId="{3EBCD027-EE0E-46EF-A09A-F05710D30EA4}">
      <dgm:prSet/>
      <dgm:spPr/>
      <dgm:t>
        <a:bodyPr/>
        <a:lstStyle/>
        <a:p>
          <a:endParaRPr lang="en-IN"/>
        </a:p>
      </dgm:t>
    </dgm:pt>
    <dgm:pt modelId="{987D59A7-B2FE-41B4-8E2E-2416D942D089}">
      <dgm:prSet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b="1" i="0" u="none" dirty="0">
              <a:latin typeface="League Spartan" pitchFamily="2" charset="0"/>
            </a:rPr>
            <a:t>Dividends:</a:t>
          </a:r>
          <a:r>
            <a:rPr lang="en-US" b="0" i="0" u="none" dirty="0">
              <a:latin typeface="League Spartan" pitchFamily="2" charset="0"/>
            </a:rPr>
            <a:t> Taxed at slab rates, TDS of 10% applies</a:t>
          </a:r>
          <a:endParaRPr lang="en-IN" dirty="0">
            <a:latin typeface="League Spartan" pitchFamily="2" charset="0"/>
          </a:endParaRPr>
        </a:p>
      </dgm:t>
    </dgm:pt>
    <dgm:pt modelId="{37AA5105-7E62-4523-9810-5DFFE6BEB695}" type="parTrans" cxnId="{E9A13C60-809D-4DEB-9EAA-099E1E1F4618}">
      <dgm:prSet/>
      <dgm:spPr/>
      <dgm:t>
        <a:bodyPr/>
        <a:lstStyle/>
        <a:p>
          <a:endParaRPr lang="en-IN"/>
        </a:p>
      </dgm:t>
    </dgm:pt>
    <dgm:pt modelId="{739FAFDD-3AE1-4A2F-94E8-A932361E9CF1}" type="sibTrans" cxnId="{E9A13C60-809D-4DEB-9EAA-099E1E1F4618}">
      <dgm:prSet/>
      <dgm:spPr/>
      <dgm:t>
        <a:bodyPr/>
        <a:lstStyle/>
        <a:p>
          <a:endParaRPr lang="en-IN"/>
        </a:p>
      </dgm:t>
    </dgm:pt>
    <dgm:pt modelId="{A7920230-9A50-499C-9D39-9D9D9FFC0DE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i="0" u="none" dirty="0">
              <a:latin typeface="League Spartan" pitchFamily="2" charset="0"/>
            </a:rPr>
            <a:t>Interest Income:</a:t>
          </a:r>
          <a:r>
            <a:rPr lang="en-US" b="0" i="0" u="none" dirty="0">
              <a:latin typeface="League Spartan" pitchFamily="2" charset="0"/>
            </a:rPr>
            <a:t> Taxed as per slab rates</a:t>
          </a:r>
          <a:endParaRPr lang="en-US" dirty="0">
            <a:latin typeface="League Spartan" pitchFamily="2" charset="0"/>
          </a:endParaRPr>
        </a:p>
      </dgm:t>
    </dgm:pt>
    <dgm:pt modelId="{D6B3BF69-AD34-4885-8B33-24F675BDA88F}" type="parTrans" cxnId="{2D0AEFE5-449D-4C13-8313-25F4544C29D4}">
      <dgm:prSet/>
      <dgm:spPr/>
      <dgm:t>
        <a:bodyPr/>
        <a:lstStyle/>
        <a:p>
          <a:endParaRPr lang="en-IN"/>
        </a:p>
      </dgm:t>
    </dgm:pt>
    <dgm:pt modelId="{B1E973B3-1D64-4E0A-B902-BB0536A59F09}" type="sibTrans" cxnId="{2D0AEFE5-449D-4C13-8313-25F4544C29D4}">
      <dgm:prSet/>
      <dgm:spPr/>
      <dgm:t>
        <a:bodyPr/>
        <a:lstStyle/>
        <a:p>
          <a:endParaRPr lang="en-IN"/>
        </a:p>
      </dgm:t>
    </dgm:pt>
    <dgm:pt modelId="{41E096A1-1A78-4387-A610-37CABBCDAF59}">
      <dgm:prSet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b="0" i="0" u="none" dirty="0">
              <a:latin typeface="League Spartan" pitchFamily="2" charset="0"/>
            </a:rPr>
            <a:t>No inheritance tax, but </a:t>
          </a:r>
          <a:r>
            <a:rPr lang="en-US" b="1" i="0" u="none" dirty="0">
              <a:latin typeface="League Spartan" pitchFamily="2" charset="0"/>
            </a:rPr>
            <a:t>gift tax</a:t>
          </a:r>
          <a:r>
            <a:rPr lang="en-US" b="0" i="0" u="none" dirty="0">
              <a:latin typeface="League Spartan" pitchFamily="2" charset="0"/>
            </a:rPr>
            <a:t> applies in certain cases</a:t>
          </a:r>
          <a:endParaRPr lang="en-IN" dirty="0">
            <a:latin typeface="League Spartan" pitchFamily="2" charset="0"/>
          </a:endParaRPr>
        </a:p>
      </dgm:t>
    </dgm:pt>
    <dgm:pt modelId="{A3B2E3B0-8F97-4CC6-8C7A-017A199373FF}" type="parTrans" cxnId="{45E14FC9-0F87-4B71-A451-7D6CEEB6ADD8}">
      <dgm:prSet/>
      <dgm:spPr/>
      <dgm:t>
        <a:bodyPr/>
        <a:lstStyle/>
        <a:p>
          <a:endParaRPr lang="en-IN"/>
        </a:p>
      </dgm:t>
    </dgm:pt>
    <dgm:pt modelId="{5B2F504D-6534-4FD8-A986-557EEA428B86}" type="sibTrans" cxnId="{45E14FC9-0F87-4B71-A451-7D6CEEB6ADD8}">
      <dgm:prSet/>
      <dgm:spPr/>
      <dgm:t>
        <a:bodyPr/>
        <a:lstStyle/>
        <a:p>
          <a:endParaRPr lang="en-IN"/>
        </a:p>
      </dgm:t>
    </dgm:pt>
    <dgm:pt modelId="{306C5062-652A-4673-A4CA-C96D7D0185C4}">
      <dgm:prSet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b="0" i="0" u="none" dirty="0">
              <a:latin typeface="League Spartan" pitchFamily="2" charset="0"/>
            </a:rPr>
            <a:t>Private trusts help with tax efficiency</a:t>
          </a:r>
        </a:p>
      </dgm:t>
    </dgm:pt>
    <dgm:pt modelId="{3DB796F2-E45E-423B-9757-AA87E8FB56C7}" type="parTrans" cxnId="{F86CF003-3664-4DD5-BCA2-3A14B587D689}">
      <dgm:prSet/>
      <dgm:spPr/>
      <dgm:t>
        <a:bodyPr/>
        <a:lstStyle/>
        <a:p>
          <a:endParaRPr lang="en-IN"/>
        </a:p>
      </dgm:t>
    </dgm:pt>
    <dgm:pt modelId="{009A3C99-E7B8-4AD0-811B-494BCB8CEE24}" type="sibTrans" cxnId="{F86CF003-3664-4DD5-BCA2-3A14B587D689}">
      <dgm:prSet/>
      <dgm:spPr/>
      <dgm:t>
        <a:bodyPr/>
        <a:lstStyle/>
        <a:p>
          <a:endParaRPr lang="en-IN"/>
        </a:p>
      </dgm:t>
    </dgm:pt>
    <dgm:pt modelId="{10A2EBF1-E4C9-4849-99EE-FCD8AC27DA1D}">
      <dgm:prSet phldrT="[Text]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b="1" i="0" u="none" dirty="0">
              <a:latin typeface="League Spartan" pitchFamily="2" charset="0"/>
            </a:rPr>
            <a:t>LLPs/Companies:</a:t>
          </a:r>
          <a:r>
            <a:rPr lang="en-US" b="0" i="0" u="none" dirty="0">
              <a:latin typeface="League Spartan" pitchFamily="2" charset="0"/>
            </a:rPr>
            <a:t> Corporate tax applies (22% under the new regime)</a:t>
          </a:r>
          <a:endParaRPr lang="en-IN" dirty="0">
            <a:latin typeface="League Spartan" pitchFamily="2" charset="0"/>
          </a:endParaRPr>
        </a:p>
      </dgm:t>
    </dgm:pt>
    <dgm:pt modelId="{F3535986-6006-489E-8E5E-FB191ADE5233}" type="parTrans" cxnId="{DF7BC04D-2942-4AC5-9AEF-D1DDCA2756BE}">
      <dgm:prSet/>
      <dgm:spPr/>
      <dgm:t>
        <a:bodyPr/>
        <a:lstStyle/>
        <a:p>
          <a:endParaRPr lang="en-IN"/>
        </a:p>
      </dgm:t>
    </dgm:pt>
    <dgm:pt modelId="{D8AC3BAE-15FD-47F2-80CC-85A8F3C4D049}" type="sibTrans" cxnId="{DF7BC04D-2942-4AC5-9AEF-D1DDCA2756BE}">
      <dgm:prSet/>
      <dgm:spPr/>
      <dgm:t>
        <a:bodyPr/>
        <a:lstStyle/>
        <a:p>
          <a:endParaRPr lang="en-IN"/>
        </a:p>
      </dgm:t>
    </dgm:pt>
    <dgm:pt modelId="{0005D07D-9FB2-4D0D-86E1-ADD8AF0EB748}" type="pres">
      <dgm:prSet presAssocID="{6262C1EF-B4A5-44EB-B265-A9B30AEEE280}" presName="Name0" presStyleCnt="0">
        <dgm:presLayoutVars>
          <dgm:dir/>
          <dgm:animLvl val="lvl"/>
          <dgm:resizeHandles val="exact"/>
        </dgm:presLayoutVars>
      </dgm:prSet>
      <dgm:spPr/>
    </dgm:pt>
    <dgm:pt modelId="{6DDCB32B-5D72-43EA-951F-6652F571C783}" type="pres">
      <dgm:prSet presAssocID="{070956E8-382F-4542-90D3-DE0BFA656309}" presName="composite" presStyleCnt="0"/>
      <dgm:spPr/>
    </dgm:pt>
    <dgm:pt modelId="{F5D9C3DC-CF83-4668-AA49-E8BAA7A0F39B}" type="pres">
      <dgm:prSet presAssocID="{070956E8-382F-4542-90D3-DE0BFA65630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5310A4E-E320-4DC7-8F95-E76A755A0097}" type="pres">
      <dgm:prSet presAssocID="{070956E8-382F-4542-90D3-DE0BFA656309}" presName="desTx" presStyleLbl="alignAccFollowNode1" presStyleIdx="0" presStyleCnt="5">
        <dgm:presLayoutVars>
          <dgm:bulletEnabled val="1"/>
        </dgm:presLayoutVars>
      </dgm:prSet>
      <dgm:spPr/>
    </dgm:pt>
    <dgm:pt modelId="{CFA77067-27A3-40CD-840C-07D0AD627AE0}" type="pres">
      <dgm:prSet presAssocID="{99A07619-0999-49AD-8B7B-B42FFFE734E4}" presName="space" presStyleCnt="0"/>
      <dgm:spPr/>
    </dgm:pt>
    <dgm:pt modelId="{1486044D-B71E-4DAB-8201-B118577F09F4}" type="pres">
      <dgm:prSet presAssocID="{41A22CAD-11ED-4968-9297-5AFED05924BF}" presName="composite" presStyleCnt="0"/>
      <dgm:spPr/>
    </dgm:pt>
    <dgm:pt modelId="{09CADCAB-9D2D-4544-BBA0-5AAF59CB432D}" type="pres">
      <dgm:prSet presAssocID="{41A22CAD-11ED-4968-9297-5AFED05924B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F0DE229-8B84-45E8-98DD-C75DF42B79B4}" type="pres">
      <dgm:prSet presAssocID="{41A22CAD-11ED-4968-9297-5AFED05924BF}" presName="desTx" presStyleLbl="alignAccFollowNode1" presStyleIdx="1" presStyleCnt="5">
        <dgm:presLayoutVars>
          <dgm:bulletEnabled val="1"/>
        </dgm:presLayoutVars>
      </dgm:prSet>
      <dgm:spPr/>
    </dgm:pt>
    <dgm:pt modelId="{4D0E5E69-A5BF-4AB7-BEA6-083257AC1EE7}" type="pres">
      <dgm:prSet presAssocID="{B8131F13-C2B5-4192-96B5-88D79CF9EC6A}" presName="space" presStyleCnt="0"/>
      <dgm:spPr/>
    </dgm:pt>
    <dgm:pt modelId="{EC9C1730-B849-41E4-94AA-E2555F29BB6F}" type="pres">
      <dgm:prSet presAssocID="{94A25F96-26B8-44F4-9D75-7B505E734B70}" presName="composite" presStyleCnt="0"/>
      <dgm:spPr/>
    </dgm:pt>
    <dgm:pt modelId="{EC28718A-8579-483F-B0B2-A3E8543C8EFF}" type="pres">
      <dgm:prSet presAssocID="{94A25F96-26B8-44F4-9D75-7B505E734B7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0F537F06-946C-4B9D-B683-75C509DF1881}" type="pres">
      <dgm:prSet presAssocID="{94A25F96-26B8-44F4-9D75-7B505E734B70}" presName="desTx" presStyleLbl="alignAccFollowNode1" presStyleIdx="2" presStyleCnt="5">
        <dgm:presLayoutVars>
          <dgm:bulletEnabled val="1"/>
        </dgm:presLayoutVars>
      </dgm:prSet>
      <dgm:spPr/>
    </dgm:pt>
    <dgm:pt modelId="{494AA18F-CE4F-4EEE-A697-6F04E1470E91}" type="pres">
      <dgm:prSet presAssocID="{262A4637-0317-4C60-AFF2-C90DA6F1AD39}" presName="space" presStyleCnt="0"/>
      <dgm:spPr/>
    </dgm:pt>
    <dgm:pt modelId="{DDE4CF0B-8972-4A78-A6B8-617404023ADB}" type="pres">
      <dgm:prSet presAssocID="{E0B9E073-087D-4ED3-835B-9BC6782C17A5}" presName="composite" presStyleCnt="0"/>
      <dgm:spPr/>
    </dgm:pt>
    <dgm:pt modelId="{24CA75AB-AAF8-48A5-AEA1-B5DB25E1EDA6}" type="pres">
      <dgm:prSet presAssocID="{E0B9E073-087D-4ED3-835B-9BC6782C17A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3A06E0B-906C-439D-A049-B2B6819E1A68}" type="pres">
      <dgm:prSet presAssocID="{E0B9E073-087D-4ED3-835B-9BC6782C17A5}" presName="desTx" presStyleLbl="alignAccFollowNode1" presStyleIdx="3" presStyleCnt="5">
        <dgm:presLayoutVars>
          <dgm:bulletEnabled val="1"/>
        </dgm:presLayoutVars>
      </dgm:prSet>
      <dgm:spPr/>
    </dgm:pt>
    <dgm:pt modelId="{89BD0D5B-3133-4FAE-8FBF-0E50EA6D374C}" type="pres">
      <dgm:prSet presAssocID="{3360567B-394C-4EBA-9BAD-BAAE7DCA3173}" presName="space" presStyleCnt="0"/>
      <dgm:spPr/>
    </dgm:pt>
    <dgm:pt modelId="{073CF617-46A5-4DBC-BA83-E1D9939B3E99}" type="pres">
      <dgm:prSet presAssocID="{64F27FE6-6C15-42DA-B799-14D85D10228A}" presName="composite" presStyleCnt="0"/>
      <dgm:spPr/>
    </dgm:pt>
    <dgm:pt modelId="{07986DBC-2E07-4C1F-85BC-F411CFC316C2}" type="pres">
      <dgm:prSet presAssocID="{64F27FE6-6C15-42DA-B799-14D85D10228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8FA6F48-7B0F-480A-8725-5024C405F60E}" type="pres">
      <dgm:prSet presAssocID="{64F27FE6-6C15-42DA-B799-14D85D10228A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86CF003-3664-4DD5-BCA2-3A14B587D689}" srcId="{64F27FE6-6C15-42DA-B799-14D85D10228A}" destId="{306C5062-652A-4673-A4CA-C96D7D0185C4}" srcOrd="1" destOrd="0" parTransId="{3DB796F2-E45E-423B-9757-AA87E8FB56C7}" sibTransId="{009A3C99-E7B8-4AD0-811B-494BCB8CEE24}"/>
    <dgm:cxn modelId="{C171C013-2122-422F-A74D-C56C7091A81A}" type="presOf" srcId="{A7920230-9A50-499C-9D39-9D9D9FFC0DEE}" destId="{C3A06E0B-906C-439D-A049-B2B6819E1A68}" srcOrd="0" destOrd="1" presId="urn:microsoft.com/office/officeart/2005/8/layout/hList1"/>
    <dgm:cxn modelId="{FB1FB51B-8B49-4FD5-AAA4-E195049E2890}" srcId="{6262C1EF-B4A5-44EB-B265-A9B30AEEE280}" destId="{94A25F96-26B8-44F4-9D75-7B505E734B70}" srcOrd="2" destOrd="0" parTransId="{9BC793EA-F46E-461A-AF6F-A44F241B439B}" sibTransId="{262A4637-0317-4C60-AFF2-C90DA6F1AD39}"/>
    <dgm:cxn modelId="{3EBCD027-EE0E-46EF-A09A-F05710D30EA4}" srcId="{070956E8-382F-4542-90D3-DE0BFA656309}" destId="{6CDB8E3A-A07F-43C4-ACBB-BD399D1D1170}" srcOrd="1" destOrd="0" parTransId="{5062E037-CB05-4B80-ACE0-C5DDC08CB216}" sibTransId="{6299CF31-347F-48E5-B3D9-D962FEDFD617}"/>
    <dgm:cxn modelId="{8D96AD2E-6C26-48EE-89A4-76B725D7407E}" type="presOf" srcId="{6CDB8E3A-A07F-43C4-ACBB-BD399D1D1170}" destId="{15310A4E-E320-4DC7-8F95-E76A755A0097}" srcOrd="0" destOrd="1" presId="urn:microsoft.com/office/officeart/2005/8/layout/hList1"/>
    <dgm:cxn modelId="{F082CF30-D88E-40D2-ADE2-D2BC8F5307D6}" srcId="{6262C1EF-B4A5-44EB-B265-A9B30AEEE280}" destId="{64F27FE6-6C15-42DA-B799-14D85D10228A}" srcOrd="4" destOrd="0" parTransId="{6F81FA7A-45CA-44FF-882F-4FD115241454}" sibTransId="{392E2A29-6A56-49CB-983E-74435CDB2530}"/>
    <dgm:cxn modelId="{7A91C231-7060-44FF-A33F-D28FBD1F4454}" srcId="{070956E8-382F-4542-90D3-DE0BFA656309}" destId="{58A73C82-98ED-4FCD-AC94-C0FE4372429C}" srcOrd="0" destOrd="0" parTransId="{28C8F089-D5D6-4A9A-83D4-1FE60DCCF0E3}" sibTransId="{19320438-5895-40A6-A3A8-1AFE082E7A06}"/>
    <dgm:cxn modelId="{2DEE9335-178F-4797-872C-CDDDC40C877E}" type="presOf" srcId="{CB07CD6E-A0E1-4BFC-8270-C886AE4B4B65}" destId="{6F0DE229-8B84-45E8-98DD-C75DF42B79B4}" srcOrd="0" destOrd="0" presId="urn:microsoft.com/office/officeart/2005/8/layout/hList1"/>
    <dgm:cxn modelId="{85011B38-9C77-454D-8A4C-2F3DA59FC28A}" type="presOf" srcId="{6262C1EF-B4A5-44EB-B265-A9B30AEEE280}" destId="{0005D07D-9FB2-4D0D-86E1-ADD8AF0EB748}" srcOrd="0" destOrd="0" presId="urn:microsoft.com/office/officeart/2005/8/layout/hList1"/>
    <dgm:cxn modelId="{E9A13C60-809D-4DEB-9EAA-099E1E1F4618}" srcId="{E0B9E073-087D-4ED3-835B-9BC6782C17A5}" destId="{987D59A7-B2FE-41B4-8E2E-2416D942D089}" srcOrd="0" destOrd="0" parTransId="{37AA5105-7E62-4523-9810-5DFFE6BEB695}" sibTransId="{739FAFDD-3AE1-4A2F-94E8-A932361E9CF1}"/>
    <dgm:cxn modelId="{D4C3B443-B92A-4940-A3EE-EF6ED8AFD4A7}" type="presOf" srcId="{987D59A7-B2FE-41B4-8E2E-2416D942D089}" destId="{C3A06E0B-906C-439D-A049-B2B6819E1A68}" srcOrd="0" destOrd="0" presId="urn:microsoft.com/office/officeart/2005/8/layout/hList1"/>
    <dgm:cxn modelId="{F40AEA6C-9788-4E01-A522-F256F3F02014}" srcId="{41A22CAD-11ED-4968-9297-5AFED05924BF}" destId="{CB07CD6E-A0E1-4BFC-8270-C886AE4B4B65}" srcOrd="0" destOrd="0" parTransId="{0BD9FF27-BD2E-4B9E-817B-1BEE46E3A420}" sibTransId="{6CB4A9B5-0245-4E59-A8D5-23544C105060}"/>
    <dgm:cxn modelId="{DF7BC04D-2942-4AC5-9AEF-D1DDCA2756BE}" srcId="{41A22CAD-11ED-4968-9297-5AFED05924BF}" destId="{10A2EBF1-E4C9-4849-99EE-FCD8AC27DA1D}" srcOrd="1" destOrd="0" parTransId="{F3535986-6006-489E-8E5E-FB191ADE5233}" sibTransId="{D8AC3BAE-15FD-47F2-80CC-85A8F3C4D049}"/>
    <dgm:cxn modelId="{DCBFF172-1283-451D-B169-704EE5E96E35}" srcId="{94A25F96-26B8-44F4-9D75-7B505E734B70}" destId="{58D43F8D-ACB3-4FD0-82A2-98FBAE04A08E}" srcOrd="0" destOrd="0" parTransId="{6C403CB1-8AF2-427A-96E9-B7145E013791}" sibTransId="{AD0AA985-66AF-4879-9301-745BEC14B14D}"/>
    <dgm:cxn modelId="{07FF7158-C1EF-45A8-BE31-2A918A43B5E7}" type="presOf" srcId="{10A2EBF1-E4C9-4849-99EE-FCD8AC27DA1D}" destId="{6F0DE229-8B84-45E8-98DD-C75DF42B79B4}" srcOrd="0" destOrd="1" presId="urn:microsoft.com/office/officeart/2005/8/layout/hList1"/>
    <dgm:cxn modelId="{8E8CEE95-7CED-47B6-B52F-D3278ED553E0}" type="presOf" srcId="{E0B9E073-087D-4ED3-835B-9BC6782C17A5}" destId="{24CA75AB-AAF8-48A5-AEA1-B5DB25E1EDA6}" srcOrd="0" destOrd="0" presId="urn:microsoft.com/office/officeart/2005/8/layout/hList1"/>
    <dgm:cxn modelId="{32E58F9C-4D16-4331-9C9B-CD46A796509C}" srcId="{6262C1EF-B4A5-44EB-B265-A9B30AEEE280}" destId="{070956E8-382F-4542-90D3-DE0BFA656309}" srcOrd="0" destOrd="0" parTransId="{B41A000B-882F-41C0-8113-B435FDCE0C94}" sibTransId="{99A07619-0999-49AD-8B7B-B42FFFE734E4}"/>
    <dgm:cxn modelId="{1628D59D-18FC-41F1-89FE-F64AAE687B3C}" type="presOf" srcId="{306C5062-652A-4673-A4CA-C96D7D0185C4}" destId="{08FA6F48-7B0F-480A-8725-5024C405F60E}" srcOrd="0" destOrd="1" presId="urn:microsoft.com/office/officeart/2005/8/layout/hList1"/>
    <dgm:cxn modelId="{D4C62FA9-A460-44A1-992C-AF0CB468C216}" type="presOf" srcId="{41A22CAD-11ED-4968-9297-5AFED05924BF}" destId="{09CADCAB-9D2D-4544-BBA0-5AAF59CB432D}" srcOrd="0" destOrd="0" presId="urn:microsoft.com/office/officeart/2005/8/layout/hList1"/>
    <dgm:cxn modelId="{395D97AC-7C03-4302-A406-C31DEE514983}" type="presOf" srcId="{070956E8-382F-4542-90D3-DE0BFA656309}" destId="{F5D9C3DC-CF83-4668-AA49-E8BAA7A0F39B}" srcOrd="0" destOrd="0" presId="urn:microsoft.com/office/officeart/2005/8/layout/hList1"/>
    <dgm:cxn modelId="{07C38AAF-2E16-4EDC-BE99-448FAA30979C}" srcId="{6262C1EF-B4A5-44EB-B265-A9B30AEEE280}" destId="{41A22CAD-11ED-4968-9297-5AFED05924BF}" srcOrd="1" destOrd="0" parTransId="{BBF90330-F459-461C-A47C-44271A3F02FF}" sibTransId="{B8131F13-C2B5-4192-96B5-88D79CF9EC6A}"/>
    <dgm:cxn modelId="{9A2CEEB0-8885-4806-AF73-FEB5D86ED1C3}" type="presOf" srcId="{58D43F8D-ACB3-4FD0-82A2-98FBAE04A08E}" destId="{0F537F06-946C-4B9D-B683-75C509DF1881}" srcOrd="0" destOrd="0" presId="urn:microsoft.com/office/officeart/2005/8/layout/hList1"/>
    <dgm:cxn modelId="{AD7EE9C2-A6F6-450C-9285-0D1417599836}" srcId="{6262C1EF-B4A5-44EB-B265-A9B30AEEE280}" destId="{E0B9E073-087D-4ED3-835B-9BC6782C17A5}" srcOrd="3" destOrd="0" parTransId="{7A47932E-773E-4F04-8900-E238E779AE5F}" sibTransId="{3360567B-394C-4EBA-9BAD-BAAE7DCA3173}"/>
    <dgm:cxn modelId="{45E14FC9-0F87-4B71-A451-7D6CEEB6ADD8}" srcId="{64F27FE6-6C15-42DA-B799-14D85D10228A}" destId="{41E096A1-1A78-4387-A610-37CABBCDAF59}" srcOrd="0" destOrd="0" parTransId="{A3B2E3B0-8F97-4CC6-8C7A-017A199373FF}" sibTransId="{5B2F504D-6534-4FD8-A986-557EEA428B86}"/>
    <dgm:cxn modelId="{B7281ED2-9DA0-4D76-A4CF-F9ABC65CC02B}" type="presOf" srcId="{41E096A1-1A78-4387-A610-37CABBCDAF59}" destId="{08FA6F48-7B0F-480A-8725-5024C405F60E}" srcOrd="0" destOrd="0" presId="urn:microsoft.com/office/officeart/2005/8/layout/hList1"/>
    <dgm:cxn modelId="{FD93DBD8-EBF2-4C83-A773-DFA4F114364A}" type="presOf" srcId="{64F27FE6-6C15-42DA-B799-14D85D10228A}" destId="{07986DBC-2E07-4C1F-85BC-F411CFC316C2}" srcOrd="0" destOrd="0" presId="urn:microsoft.com/office/officeart/2005/8/layout/hList1"/>
    <dgm:cxn modelId="{72408FE1-D9D7-4ECC-808A-43ECFD5833D8}" type="presOf" srcId="{94A25F96-26B8-44F4-9D75-7B505E734B70}" destId="{EC28718A-8579-483F-B0B2-A3E8543C8EFF}" srcOrd="0" destOrd="0" presId="urn:microsoft.com/office/officeart/2005/8/layout/hList1"/>
    <dgm:cxn modelId="{0FCEABE1-C78F-42D7-B135-F3B06B2B53FA}" type="presOf" srcId="{58A73C82-98ED-4FCD-AC94-C0FE4372429C}" destId="{15310A4E-E320-4DC7-8F95-E76A755A0097}" srcOrd="0" destOrd="0" presId="urn:microsoft.com/office/officeart/2005/8/layout/hList1"/>
    <dgm:cxn modelId="{2D0AEFE5-449D-4C13-8313-25F4544C29D4}" srcId="{E0B9E073-087D-4ED3-835B-9BC6782C17A5}" destId="{A7920230-9A50-499C-9D39-9D9D9FFC0DEE}" srcOrd="1" destOrd="0" parTransId="{D6B3BF69-AD34-4885-8B33-24F675BDA88F}" sibTransId="{B1E973B3-1D64-4E0A-B902-BB0536A59F09}"/>
    <dgm:cxn modelId="{C9D79B71-C5DD-4ED2-8FB2-6C46A7F0FFD7}" type="presParOf" srcId="{0005D07D-9FB2-4D0D-86E1-ADD8AF0EB748}" destId="{6DDCB32B-5D72-43EA-951F-6652F571C783}" srcOrd="0" destOrd="0" presId="urn:microsoft.com/office/officeart/2005/8/layout/hList1"/>
    <dgm:cxn modelId="{D0A2200C-E8AB-4F49-B72A-29079F9CFB52}" type="presParOf" srcId="{6DDCB32B-5D72-43EA-951F-6652F571C783}" destId="{F5D9C3DC-CF83-4668-AA49-E8BAA7A0F39B}" srcOrd="0" destOrd="0" presId="urn:microsoft.com/office/officeart/2005/8/layout/hList1"/>
    <dgm:cxn modelId="{0FFDAD02-0414-4FE4-A6FE-71E1BCC8DFED}" type="presParOf" srcId="{6DDCB32B-5D72-43EA-951F-6652F571C783}" destId="{15310A4E-E320-4DC7-8F95-E76A755A0097}" srcOrd="1" destOrd="0" presId="urn:microsoft.com/office/officeart/2005/8/layout/hList1"/>
    <dgm:cxn modelId="{7F048EF8-3805-4C20-B269-923C3ED18859}" type="presParOf" srcId="{0005D07D-9FB2-4D0D-86E1-ADD8AF0EB748}" destId="{CFA77067-27A3-40CD-840C-07D0AD627AE0}" srcOrd="1" destOrd="0" presId="urn:microsoft.com/office/officeart/2005/8/layout/hList1"/>
    <dgm:cxn modelId="{8956D1B1-962A-45B1-8551-235AFB97B1B1}" type="presParOf" srcId="{0005D07D-9FB2-4D0D-86E1-ADD8AF0EB748}" destId="{1486044D-B71E-4DAB-8201-B118577F09F4}" srcOrd="2" destOrd="0" presId="urn:microsoft.com/office/officeart/2005/8/layout/hList1"/>
    <dgm:cxn modelId="{CC4A0AB8-791F-4BEE-A658-6BEB6CECCE32}" type="presParOf" srcId="{1486044D-B71E-4DAB-8201-B118577F09F4}" destId="{09CADCAB-9D2D-4544-BBA0-5AAF59CB432D}" srcOrd="0" destOrd="0" presId="urn:microsoft.com/office/officeart/2005/8/layout/hList1"/>
    <dgm:cxn modelId="{C142ACE0-1FE8-4C5C-83D6-5A22A4E50E4D}" type="presParOf" srcId="{1486044D-B71E-4DAB-8201-B118577F09F4}" destId="{6F0DE229-8B84-45E8-98DD-C75DF42B79B4}" srcOrd="1" destOrd="0" presId="urn:microsoft.com/office/officeart/2005/8/layout/hList1"/>
    <dgm:cxn modelId="{854721E4-22BB-4080-9045-BC737903F284}" type="presParOf" srcId="{0005D07D-9FB2-4D0D-86E1-ADD8AF0EB748}" destId="{4D0E5E69-A5BF-4AB7-BEA6-083257AC1EE7}" srcOrd="3" destOrd="0" presId="urn:microsoft.com/office/officeart/2005/8/layout/hList1"/>
    <dgm:cxn modelId="{9DCD6741-AC28-411B-8B9E-2FD8882E5456}" type="presParOf" srcId="{0005D07D-9FB2-4D0D-86E1-ADD8AF0EB748}" destId="{EC9C1730-B849-41E4-94AA-E2555F29BB6F}" srcOrd="4" destOrd="0" presId="urn:microsoft.com/office/officeart/2005/8/layout/hList1"/>
    <dgm:cxn modelId="{4F8DAB99-9E0F-401D-B7B3-F9DF72AF04C5}" type="presParOf" srcId="{EC9C1730-B849-41E4-94AA-E2555F29BB6F}" destId="{EC28718A-8579-483F-B0B2-A3E8543C8EFF}" srcOrd="0" destOrd="0" presId="urn:microsoft.com/office/officeart/2005/8/layout/hList1"/>
    <dgm:cxn modelId="{E4167784-4A07-487D-9004-504CFB111CD1}" type="presParOf" srcId="{EC9C1730-B849-41E4-94AA-E2555F29BB6F}" destId="{0F537F06-946C-4B9D-B683-75C509DF1881}" srcOrd="1" destOrd="0" presId="urn:microsoft.com/office/officeart/2005/8/layout/hList1"/>
    <dgm:cxn modelId="{4B4B59AD-934C-483B-921F-710656DA4C6E}" type="presParOf" srcId="{0005D07D-9FB2-4D0D-86E1-ADD8AF0EB748}" destId="{494AA18F-CE4F-4EEE-A697-6F04E1470E91}" srcOrd="5" destOrd="0" presId="urn:microsoft.com/office/officeart/2005/8/layout/hList1"/>
    <dgm:cxn modelId="{B403ECF8-A066-40D3-AC4F-69CE7A77A427}" type="presParOf" srcId="{0005D07D-9FB2-4D0D-86E1-ADD8AF0EB748}" destId="{DDE4CF0B-8972-4A78-A6B8-617404023ADB}" srcOrd="6" destOrd="0" presId="urn:microsoft.com/office/officeart/2005/8/layout/hList1"/>
    <dgm:cxn modelId="{B7B58FC9-DDDB-4D39-99E4-2ABF824AAE45}" type="presParOf" srcId="{DDE4CF0B-8972-4A78-A6B8-617404023ADB}" destId="{24CA75AB-AAF8-48A5-AEA1-B5DB25E1EDA6}" srcOrd="0" destOrd="0" presId="urn:microsoft.com/office/officeart/2005/8/layout/hList1"/>
    <dgm:cxn modelId="{C0C450C3-8282-446A-A0A9-F237EBC5CCA1}" type="presParOf" srcId="{DDE4CF0B-8972-4A78-A6B8-617404023ADB}" destId="{C3A06E0B-906C-439D-A049-B2B6819E1A68}" srcOrd="1" destOrd="0" presId="urn:microsoft.com/office/officeart/2005/8/layout/hList1"/>
    <dgm:cxn modelId="{2162B63B-6168-4E50-80EB-23B5B0CEA1C6}" type="presParOf" srcId="{0005D07D-9FB2-4D0D-86E1-ADD8AF0EB748}" destId="{89BD0D5B-3133-4FAE-8FBF-0E50EA6D374C}" srcOrd="7" destOrd="0" presId="urn:microsoft.com/office/officeart/2005/8/layout/hList1"/>
    <dgm:cxn modelId="{82FB3F34-F3FB-4082-8B12-C57A8251D026}" type="presParOf" srcId="{0005D07D-9FB2-4D0D-86E1-ADD8AF0EB748}" destId="{073CF617-46A5-4DBC-BA83-E1D9939B3E99}" srcOrd="8" destOrd="0" presId="urn:microsoft.com/office/officeart/2005/8/layout/hList1"/>
    <dgm:cxn modelId="{1AF0B7C5-C56A-4506-BABD-8A4B287094EF}" type="presParOf" srcId="{073CF617-46A5-4DBC-BA83-E1D9939B3E99}" destId="{07986DBC-2E07-4C1F-85BC-F411CFC316C2}" srcOrd="0" destOrd="0" presId="urn:microsoft.com/office/officeart/2005/8/layout/hList1"/>
    <dgm:cxn modelId="{F7924B01-4EC1-4295-B536-A0DA1DA67CBC}" type="presParOf" srcId="{073CF617-46A5-4DBC-BA83-E1D9939B3E99}" destId="{08FA6F48-7B0F-480A-8725-5024C405F6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F9056-02AF-44B1-8601-3E962972999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8C28045-780A-49C1-8D27-E204CEE9D95A}">
      <dgm:prSet/>
      <dgm:spPr/>
      <dgm:t>
        <a:bodyPr/>
        <a:lstStyle/>
        <a:p>
          <a:r>
            <a:rPr lang="en-US" b="0" dirty="0">
              <a:latin typeface="League Spartan" pitchFamily="2" charset="0"/>
            </a:rPr>
            <a:t>Poor Communication &amp; Transparency with Family Members</a:t>
          </a:r>
          <a:endParaRPr lang="en-IN" b="0" dirty="0">
            <a:latin typeface="League Spartan" pitchFamily="2" charset="0"/>
          </a:endParaRPr>
        </a:p>
      </dgm:t>
    </dgm:pt>
    <dgm:pt modelId="{7BC33022-5B54-4802-A712-7FF0E9FC9828}" type="parTrans" cxnId="{8608784D-3AC3-442E-A9A3-71F4FC4EA864}">
      <dgm:prSet/>
      <dgm:spPr/>
      <dgm:t>
        <a:bodyPr/>
        <a:lstStyle/>
        <a:p>
          <a:endParaRPr lang="en-IN"/>
        </a:p>
      </dgm:t>
    </dgm:pt>
    <dgm:pt modelId="{B1AA1620-606C-483B-9CE4-DC0FC5CB13AD}" type="sibTrans" cxnId="{8608784D-3AC3-442E-A9A3-71F4FC4EA864}">
      <dgm:prSet/>
      <dgm:spPr/>
      <dgm:t>
        <a:bodyPr/>
        <a:lstStyle/>
        <a:p>
          <a:endParaRPr lang="en-IN"/>
        </a:p>
      </dgm:t>
    </dgm:pt>
    <dgm:pt modelId="{3483E171-A335-44B4-BA04-54255F488B0C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Casual Hiring Practices</a:t>
          </a:r>
          <a:endParaRPr lang="en-IN" dirty="0">
            <a:latin typeface="League Spartan" pitchFamily="2" charset="0"/>
          </a:endParaRPr>
        </a:p>
      </dgm:t>
    </dgm:pt>
    <dgm:pt modelId="{ADBF7F17-2EAB-4687-AE69-B3BC50EC1941}" type="parTrans" cxnId="{43E6CE88-2CFE-48D8-BE83-3C0AB02415D8}">
      <dgm:prSet/>
      <dgm:spPr/>
      <dgm:t>
        <a:bodyPr/>
        <a:lstStyle/>
        <a:p>
          <a:endParaRPr lang="en-IN"/>
        </a:p>
      </dgm:t>
    </dgm:pt>
    <dgm:pt modelId="{8EED8489-DB1F-4FEE-9C12-11F886BD82AC}" type="sibTrans" cxnId="{43E6CE88-2CFE-48D8-BE83-3C0AB02415D8}">
      <dgm:prSet/>
      <dgm:spPr/>
      <dgm:t>
        <a:bodyPr/>
        <a:lstStyle/>
        <a:p>
          <a:endParaRPr lang="en-IN"/>
        </a:p>
      </dgm:t>
    </dgm:pt>
    <dgm:pt modelId="{31FA9CFE-5C6A-4E3B-9876-288945B40126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Too Much, Too Fast</a:t>
          </a:r>
          <a:endParaRPr lang="en-IN" dirty="0">
            <a:latin typeface="League Spartan" pitchFamily="2" charset="0"/>
          </a:endParaRPr>
        </a:p>
      </dgm:t>
    </dgm:pt>
    <dgm:pt modelId="{78CE0EC0-8DF9-46D7-BBB2-B2C96A4249CF}" type="parTrans" cxnId="{135F7218-B8E9-4E4C-818C-98B12F5CDB8D}">
      <dgm:prSet/>
      <dgm:spPr/>
      <dgm:t>
        <a:bodyPr/>
        <a:lstStyle/>
        <a:p>
          <a:endParaRPr lang="en-IN"/>
        </a:p>
      </dgm:t>
    </dgm:pt>
    <dgm:pt modelId="{D2A28A5D-7206-419F-868C-09DFE0168736}" type="sibTrans" cxnId="{135F7218-B8E9-4E4C-818C-98B12F5CDB8D}">
      <dgm:prSet/>
      <dgm:spPr/>
      <dgm:t>
        <a:bodyPr/>
        <a:lstStyle/>
        <a:p>
          <a:endParaRPr lang="en-IN"/>
        </a:p>
      </dgm:t>
    </dgm:pt>
    <dgm:pt modelId="{A02F14ED-0D2D-4314-A1B5-AB4B576640A8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Hesitancy to leverage Advisor Relationships</a:t>
          </a:r>
          <a:endParaRPr lang="en-IN" dirty="0">
            <a:latin typeface="League Spartan" pitchFamily="2" charset="0"/>
          </a:endParaRPr>
        </a:p>
      </dgm:t>
    </dgm:pt>
    <dgm:pt modelId="{EF639E2F-0B96-48AB-A3A1-3C5BBEACF2B6}" type="parTrans" cxnId="{65ED9497-AC0A-40DA-B394-72C831E91BEF}">
      <dgm:prSet/>
      <dgm:spPr/>
      <dgm:t>
        <a:bodyPr/>
        <a:lstStyle/>
        <a:p>
          <a:endParaRPr lang="en-IN"/>
        </a:p>
      </dgm:t>
    </dgm:pt>
    <dgm:pt modelId="{2F9EC714-6DBF-4D7C-AF40-7D5FA42447F1}" type="sibTrans" cxnId="{65ED9497-AC0A-40DA-B394-72C831E91BEF}">
      <dgm:prSet/>
      <dgm:spPr/>
      <dgm:t>
        <a:bodyPr/>
        <a:lstStyle/>
        <a:p>
          <a:endParaRPr lang="en-IN"/>
        </a:p>
      </dgm:t>
    </dgm:pt>
    <dgm:pt modelId="{9D8C5B71-A02A-4C6F-A0FC-0DDDEDF938B5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Lack of Structural Flexibility</a:t>
          </a:r>
          <a:endParaRPr lang="en-IN" dirty="0">
            <a:latin typeface="League Spartan" pitchFamily="2" charset="0"/>
          </a:endParaRPr>
        </a:p>
      </dgm:t>
    </dgm:pt>
    <dgm:pt modelId="{DFB416B5-63E9-443B-A8E6-EB93C7CCD917}" type="parTrans" cxnId="{7AFB33B5-310A-49EC-AF43-D4C482B6F160}">
      <dgm:prSet/>
      <dgm:spPr/>
      <dgm:t>
        <a:bodyPr/>
        <a:lstStyle/>
        <a:p>
          <a:endParaRPr lang="en-IN"/>
        </a:p>
      </dgm:t>
    </dgm:pt>
    <dgm:pt modelId="{A6456A5B-7AA6-4C25-BBA6-FC65F03B9CBB}" type="sibTrans" cxnId="{7AFB33B5-310A-49EC-AF43-D4C482B6F160}">
      <dgm:prSet/>
      <dgm:spPr/>
      <dgm:t>
        <a:bodyPr/>
        <a:lstStyle/>
        <a:p>
          <a:endParaRPr lang="en-IN"/>
        </a:p>
      </dgm:t>
    </dgm:pt>
    <dgm:pt modelId="{06F184E5-36AE-40D2-BEDA-CD6C772F623B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Not Treating the Family Office as a Business</a:t>
          </a:r>
          <a:endParaRPr lang="en-IN" dirty="0">
            <a:latin typeface="League Spartan" pitchFamily="2" charset="0"/>
          </a:endParaRPr>
        </a:p>
      </dgm:t>
    </dgm:pt>
    <dgm:pt modelId="{D0F6E00F-77B1-4674-92FC-515C1B1E78E2}" type="parTrans" cxnId="{86105F1D-16F8-406A-B99C-F4B31440DBFB}">
      <dgm:prSet/>
      <dgm:spPr/>
      <dgm:t>
        <a:bodyPr/>
        <a:lstStyle/>
        <a:p>
          <a:endParaRPr lang="en-IN"/>
        </a:p>
      </dgm:t>
    </dgm:pt>
    <dgm:pt modelId="{F53F8614-6D2E-48C3-B67F-FF551CB47419}" type="sibTrans" cxnId="{86105F1D-16F8-406A-B99C-F4B31440DBFB}">
      <dgm:prSet/>
      <dgm:spPr/>
      <dgm:t>
        <a:bodyPr/>
        <a:lstStyle/>
        <a:p>
          <a:endParaRPr lang="en-IN"/>
        </a:p>
      </dgm:t>
    </dgm:pt>
    <dgm:pt modelId="{A03F3B71-D0FA-4612-BE10-E05B21395D70}">
      <dgm:prSet/>
      <dgm:spPr/>
      <dgm:t>
        <a:bodyPr/>
        <a:lstStyle/>
        <a:p>
          <a:r>
            <a:rPr lang="en-US" dirty="0">
              <a:latin typeface="League Spartan" pitchFamily="2" charset="0"/>
            </a:rPr>
            <a:t>Inadequate Focus on Data Security &amp; Risk Management</a:t>
          </a:r>
          <a:endParaRPr lang="en-IN" dirty="0">
            <a:latin typeface="League Spartan" pitchFamily="2" charset="0"/>
          </a:endParaRPr>
        </a:p>
      </dgm:t>
    </dgm:pt>
    <dgm:pt modelId="{9F165D21-DE29-4A70-AFFE-BA4FF4FA3082}" type="parTrans" cxnId="{C5F939DB-DE24-4F55-A826-EB34AB37B8A5}">
      <dgm:prSet/>
      <dgm:spPr/>
      <dgm:t>
        <a:bodyPr/>
        <a:lstStyle/>
        <a:p>
          <a:endParaRPr lang="en-IN"/>
        </a:p>
      </dgm:t>
    </dgm:pt>
    <dgm:pt modelId="{BA87E000-A6F3-4CA4-BDA2-4D71456C5B4A}" type="sibTrans" cxnId="{C5F939DB-DE24-4F55-A826-EB34AB37B8A5}">
      <dgm:prSet/>
      <dgm:spPr/>
      <dgm:t>
        <a:bodyPr/>
        <a:lstStyle/>
        <a:p>
          <a:endParaRPr lang="en-IN"/>
        </a:p>
      </dgm:t>
    </dgm:pt>
    <dgm:pt modelId="{2C915424-37B5-4599-AED1-CCBB965B70AD}" type="pres">
      <dgm:prSet presAssocID="{3B1F9056-02AF-44B1-8601-3E962972999E}" presName="linear" presStyleCnt="0">
        <dgm:presLayoutVars>
          <dgm:animLvl val="lvl"/>
          <dgm:resizeHandles val="exact"/>
        </dgm:presLayoutVars>
      </dgm:prSet>
      <dgm:spPr/>
    </dgm:pt>
    <dgm:pt modelId="{A63F77B0-F083-4EE8-9203-1176AC80EE78}" type="pres">
      <dgm:prSet presAssocID="{28C28045-780A-49C1-8D27-E204CEE9D9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F5E4AFE-EA6D-4C71-BA03-27E8689CA87A}" type="pres">
      <dgm:prSet presAssocID="{B1AA1620-606C-483B-9CE4-DC0FC5CB13AD}" presName="spacer" presStyleCnt="0"/>
      <dgm:spPr/>
    </dgm:pt>
    <dgm:pt modelId="{5FB48BD0-9225-42E4-A6BD-930BBF8D321C}" type="pres">
      <dgm:prSet presAssocID="{3483E171-A335-44B4-BA04-54255F488B0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ECCC673-F66D-4D93-AE0F-7E5C06AE42E1}" type="pres">
      <dgm:prSet presAssocID="{8EED8489-DB1F-4FEE-9C12-11F886BD82AC}" presName="spacer" presStyleCnt="0"/>
      <dgm:spPr/>
    </dgm:pt>
    <dgm:pt modelId="{E7F2CDB4-5198-4272-8F0A-C28C7FFE95CE}" type="pres">
      <dgm:prSet presAssocID="{31FA9CFE-5C6A-4E3B-9876-288945B4012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8563676-4239-404A-B228-F4A32E571534}" type="pres">
      <dgm:prSet presAssocID="{D2A28A5D-7206-419F-868C-09DFE0168736}" presName="spacer" presStyleCnt="0"/>
      <dgm:spPr/>
    </dgm:pt>
    <dgm:pt modelId="{C3996ED1-2837-4051-A5D3-48067ABFD47E}" type="pres">
      <dgm:prSet presAssocID="{A02F14ED-0D2D-4314-A1B5-AB4B576640A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2EAD23E-A799-40D3-A5FF-5C832E04E305}" type="pres">
      <dgm:prSet presAssocID="{2F9EC714-6DBF-4D7C-AF40-7D5FA42447F1}" presName="spacer" presStyleCnt="0"/>
      <dgm:spPr/>
    </dgm:pt>
    <dgm:pt modelId="{D039F789-F84A-4F61-8304-188C701041DF}" type="pres">
      <dgm:prSet presAssocID="{9D8C5B71-A02A-4C6F-A0FC-0DDDEDF938B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8910319-39CE-4118-8DC1-C9368EA37708}" type="pres">
      <dgm:prSet presAssocID="{A6456A5B-7AA6-4C25-BBA6-FC65F03B9CBB}" presName="spacer" presStyleCnt="0"/>
      <dgm:spPr/>
    </dgm:pt>
    <dgm:pt modelId="{ABA963FB-0351-4E29-80B3-BC717AEB31F0}" type="pres">
      <dgm:prSet presAssocID="{06F184E5-36AE-40D2-BEDA-CD6C772F623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99DD725-D0F9-431F-B40E-BA26BE47E5E1}" type="pres">
      <dgm:prSet presAssocID="{F53F8614-6D2E-48C3-B67F-FF551CB47419}" presName="spacer" presStyleCnt="0"/>
      <dgm:spPr/>
    </dgm:pt>
    <dgm:pt modelId="{6FCE78BC-6AE1-4A74-BDA1-449F247B4E2C}" type="pres">
      <dgm:prSet presAssocID="{A03F3B71-D0FA-4612-BE10-E05B21395D7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D96B04-DA4A-45E4-82C9-6CC3CB54C042}" type="presOf" srcId="{06F184E5-36AE-40D2-BEDA-CD6C772F623B}" destId="{ABA963FB-0351-4E29-80B3-BC717AEB31F0}" srcOrd="0" destOrd="0" presId="urn:microsoft.com/office/officeart/2005/8/layout/vList2"/>
    <dgm:cxn modelId="{135F7218-B8E9-4E4C-818C-98B12F5CDB8D}" srcId="{3B1F9056-02AF-44B1-8601-3E962972999E}" destId="{31FA9CFE-5C6A-4E3B-9876-288945B40126}" srcOrd="2" destOrd="0" parTransId="{78CE0EC0-8DF9-46D7-BBB2-B2C96A4249CF}" sibTransId="{D2A28A5D-7206-419F-868C-09DFE0168736}"/>
    <dgm:cxn modelId="{E84A7E1C-D94F-45C1-AA6F-4510D7D651EF}" type="presOf" srcId="{9D8C5B71-A02A-4C6F-A0FC-0DDDEDF938B5}" destId="{D039F789-F84A-4F61-8304-188C701041DF}" srcOrd="0" destOrd="0" presId="urn:microsoft.com/office/officeart/2005/8/layout/vList2"/>
    <dgm:cxn modelId="{86105F1D-16F8-406A-B99C-F4B31440DBFB}" srcId="{3B1F9056-02AF-44B1-8601-3E962972999E}" destId="{06F184E5-36AE-40D2-BEDA-CD6C772F623B}" srcOrd="5" destOrd="0" parTransId="{D0F6E00F-77B1-4674-92FC-515C1B1E78E2}" sibTransId="{F53F8614-6D2E-48C3-B67F-FF551CB47419}"/>
    <dgm:cxn modelId="{3F8ED632-8210-4020-B6A9-74680FD979A2}" type="presOf" srcId="{28C28045-780A-49C1-8D27-E204CEE9D95A}" destId="{A63F77B0-F083-4EE8-9203-1176AC80EE78}" srcOrd="0" destOrd="0" presId="urn:microsoft.com/office/officeart/2005/8/layout/vList2"/>
    <dgm:cxn modelId="{8608784D-3AC3-442E-A9A3-71F4FC4EA864}" srcId="{3B1F9056-02AF-44B1-8601-3E962972999E}" destId="{28C28045-780A-49C1-8D27-E204CEE9D95A}" srcOrd="0" destOrd="0" parTransId="{7BC33022-5B54-4802-A712-7FF0E9FC9828}" sibTransId="{B1AA1620-606C-483B-9CE4-DC0FC5CB13AD}"/>
    <dgm:cxn modelId="{EEA0F359-9E01-4EC8-AE17-E0F076BAAD2B}" type="presOf" srcId="{A02F14ED-0D2D-4314-A1B5-AB4B576640A8}" destId="{C3996ED1-2837-4051-A5D3-48067ABFD47E}" srcOrd="0" destOrd="0" presId="urn:microsoft.com/office/officeart/2005/8/layout/vList2"/>
    <dgm:cxn modelId="{43E6CE88-2CFE-48D8-BE83-3C0AB02415D8}" srcId="{3B1F9056-02AF-44B1-8601-3E962972999E}" destId="{3483E171-A335-44B4-BA04-54255F488B0C}" srcOrd="1" destOrd="0" parTransId="{ADBF7F17-2EAB-4687-AE69-B3BC50EC1941}" sibTransId="{8EED8489-DB1F-4FEE-9C12-11F886BD82AC}"/>
    <dgm:cxn modelId="{65ED9497-AC0A-40DA-B394-72C831E91BEF}" srcId="{3B1F9056-02AF-44B1-8601-3E962972999E}" destId="{A02F14ED-0D2D-4314-A1B5-AB4B576640A8}" srcOrd="3" destOrd="0" parTransId="{EF639E2F-0B96-48AB-A3A1-3C5BBEACF2B6}" sibTransId="{2F9EC714-6DBF-4D7C-AF40-7D5FA42447F1}"/>
    <dgm:cxn modelId="{7AFB33B5-310A-49EC-AF43-D4C482B6F160}" srcId="{3B1F9056-02AF-44B1-8601-3E962972999E}" destId="{9D8C5B71-A02A-4C6F-A0FC-0DDDEDF938B5}" srcOrd="4" destOrd="0" parTransId="{DFB416B5-63E9-443B-A8E6-EB93C7CCD917}" sibTransId="{A6456A5B-7AA6-4C25-BBA6-FC65F03B9CBB}"/>
    <dgm:cxn modelId="{C5F939DB-DE24-4F55-A826-EB34AB37B8A5}" srcId="{3B1F9056-02AF-44B1-8601-3E962972999E}" destId="{A03F3B71-D0FA-4612-BE10-E05B21395D70}" srcOrd="6" destOrd="0" parTransId="{9F165D21-DE29-4A70-AFFE-BA4FF4FA3082}" sibTransId="{BA87E000-A6F3-4CA4-BDA2-4D71456C5B4A}"/>
    <dgm:cxn modelId="{050E23DE-0088-49C9-ACE2-6841FC2DF0B3}" type="presOf" srcId="{A03F3B71-D0FA-4612-BE10-E05B21395D70}" destId="{6FCE78BC-6AE1-4A74-BDA1-449F247B4E2C}" srcOrd="0" destOrd="0" presId="urn:microsoft.com/office/officeart/2005/8/layout/vList2"/>
    <dgm:cxn modelId="{2D5570F1-BD3E-4092-8FBE-82D650A3F80C}" type="presOf" srcId="{31FA9CFE-5C6A-4E3B-9876-288945B40126}" destId="{E7F2CDB4-5198-4272-8F0A-C28C7FFE95CE}" srcOrd="0" destOrd="0" presId="urn:microsoft.com/office/officeart/2005/8/layout/vList2"/>
    <dgm:cxn modelId="{308978F3-D175-4FAB-9CC5-972EA9C99471}" type="presOf" srcId="{3483E171-A335-44B4-BA04-54255F488B0C}" destId="{5FB48BD0-9225-42E4-A6BD-930BBF8D321C}" srcOrd="0" destOrd="0" presId="urn:microsoft.com/office/officeart/2005/8/layout/vList2"/>
    <dgm:cxn modelId="{14B74EF6-82E7-455B-B39D-E372BDF0727F}" type="presOf" srcId="{3B1F9056-02AF-44B1-8601-3E962972999E}" destId="{2C915424-37B5-4599-AED1-CCBB965B70AD}" srcOrd="0" destOrd="0" presId="urn:microsoft.com/office/officeart/2005/8/layout/vList2"/>
    <dgm:cxn modelId="{E4F63CCE-63BB-495D-9A30-B5100FC995D5}" type="presParOf" srcId="{2C915424-37B5-4599-AED1-CCBB965B70AD}" destId="{A63F77B0-F083-4EE8-9203-1176AC80EE78}" srcOrd="0" destOrd="0" presId="urn:microsoft.com/office/officeart/2005/8/layout/vList2"/>
    <dgm:cxn modelId="{3842B17E-17C4-4F13-A206-D9F3A9B8FFA7}" type="presParOf" srcId="{2C915424-37B5-4599-AED1-CCBB965B70AD}" destId="{DF5E4AFE-EA6D-4C71-BA03-27E8689CA87A}" srcOrd="1" destOrd="0" presId="urn:microsoft.com/office/officeart/2005/8/layout/vList2"/>
    <dgm:cxn modelId="{B7647D1F-599C-4885-96EC-1B46FC6BA4C7}" type="presParOf" srcId="{2C915424-37B5-4599-AED1-CCBB965B70AD}" destId="{5FB48BD0-9225-42E4-A6BD-930BBF8D321C}" srcOrd="2" destOrd="0" presId="urn:microsoft.com/office/officeart/2005/8/layout/vList2"/>
    <dgm:cxn modelId="{A5A62763-5B32-4C14-B07B-0F8B59824B55}" type="presParOf" srcId="{2C915424-37B5-4599-AED1-CCBB965B70AD}" destId="{AECCC673-F66D-4D93-AE0F-7E5C06AE42E1}" srcOrd="3" destOrd="0" presId="urn:microsoft.com/office/officeart/2005/8/layout/vList2"/>
    <dgm:cxn modelId="{2D5C42A3-5B64-48E1-A68D-75E53DB96A3C}" type="presParOf" srcId="{2C915424-37B5-4599-AED1-CCBB965B70AD}" destId="{E7F2CDB4-5198-4272-8F0A-C28C7FFE95CE}" srcOrd="4" destOrd="0" presId="urn:microsoft.com/office/officeart/2005/8/layout/vList2"/>
    <dgm:cxn modelId="{0CFC3960-BEDD-4897-86EA-F40F5DCDE0E5}" type="presParOf" srcId="{2C915424-37B5-4599-AED1-CCBB965B70AD}" destId="{48563676-4239-404A-B228-F4A32E571534}" srcOrd="5" destOrd="0" presId="urn:microsoft.com/office/officeart/2005/8/layout/vList2"/>
    <dgm:cxn modelId="{D01B1C13-1D5B-43AE-A3EC-0B62F8E5538A}" type="presParOf" srcId="{2C915424-37B5-4599-AED1-CCBB965B70AD}" destId="{C3996ED1-2837-4051-A5D3-48067ABFD47E}" srcOrd="6" destOrd="0" presId="urn:microsoft.com/office/officeart/2005/8/layout/vList2"/>
    <dgm:cxn modelId="{D551784E-7080-4838-B47A-1DA05F9710F1}" type="presParOf" srcId="{2C915424-37B5-4599-AED1-CCBB965B70AD}" destId="{72EAD23E-A799-40D3-A5FF-5C832E04E305}" srcOrd="7" destOrd="0" presId="urn:microsoft.com/office/officeart/2005/8/layout/vList2"/>
    <dgm:cxn modelId="{98537A80-8832-4B7E-B09D-5D67CC965C4A}" type="presParOf" srcId="{2C915424-37B5-4599-AED1-CCBB965B70AD}" destId="{D039F789-F84A-4F61-8304-188C701041DF}" srcOrd="8" destOrd="0" presId="urn:microsoft.com/office/officeart/2005/8/layout/vList2"/>
    <dgm:cxn modelId="{5B97F7E0-B660-4ADE-A594-8B9CA495BAB4}" type="presParOf" srcId="{2C915424-37B5-4599-AED1-CCBB965B70AD}" destId="{68910319-39CE-4118-8DC1-C9368EA37708}" srcOrd="9" destOrd="0" presId="urn:microsoft.com/office/officeart/2005/8/layout/vList2"/>
    <dgm:cxn modelId="{70932B35-7335-4BCD-87FB-C98F1A606249}" type="presParOf" srcId="{2C915424-37B5-4599-AED1-CCBB965B70AD}" destId="{ABA963FB-0351-4E29-80B3-BC717AEB31F0}" srcOrd="10" destOrd="0" presId="urn:microsoft.com/office/officeart/2005/8/layout/vList2"/>
    <dgm:cxn modelId="{72B4D860-5FCD-4B31-A55A-D3E251CD7468}" type="presParOf" srcId="{2C915424-37B5-4599-AED1-CCBB965B70AD}" destId="{D99DD725-D0F9-431F-B40E-BA26BE47E5E1}" srcOrd="11" destOrd="0" presId="urn:microsoft.com/office/officeart/2005/8/layout/vList2"/>
    <dgm:cxn modelId="{6C713EE4-AB69-4340-B69B-580E5782CFA4}" type="presParOf" srcId="{2C915424-37B5-4599-AED1-CCBB965B70AD}" destId="{6FCE78BC-6AE1-4A74-BDA1-449F247B4E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0A365A-A110-4506-A08F-90C3960491D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6788250E-DDDC-4E78-B7DE-26A8BA1CB92E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Emerging Sectors</a:t>
          </a:r>
          <a:r>
            <a:rPr lang="en-US" dirty="0">
              <a:latin typeface="League Spartan" pitchFamily="2" charset="0"/>
            </a:rPr>
            <a:t>: AI, Fintech, Green Energy, Healthcare, </a:t>
          </a:r>
          <a:r>
            <a:rPr lang="en-US" dirty="0" err="1">
              <a:latin typeface="League Spartan" pitchFamily="2" charset="0"/>
            </a:rPr>
            <a:t>SpaceTech</a:t>
          </a:r>
          <a:endParaRPr lang="en-IN" dirty="0">
            <a:latin typeface="League Spartan" pitchFamily="2" charset="0"/>
          </a:endParaRPr>
        </a:p>
      </dgm:t>
    </dgm:pt>
    <dgm:pt modelId="{E08F4E31-B1D6-4E0E-B511-7F04D4D7ADAC}" type="parTrans" cxnId="{1EEA5EF8-C321-481A-80D2-608BA8CB9103}">
      <dgm:prSet/>
      <dgm:spPr/>
      <dgm:t>
        <a:bodyPr/>
        <a:lstStyle/>
        <a:p>
          <a:endParaRPr lang="en-IN"/>
        </a:p>
      </dgm:t>
    </dgm:pt>
    <dgm:pt modelId="{434AD4A3-6587-4646-BB68-1B55FEB92AE9}" type="sibTrans" cxnId="{1EEA5EF8-C321-481A-80D2-608BA8CB9103}">
      <dgm:prSet/>
      <dgm:spPr/>
      <dgm:t>
        <a:bodyPr/>
        <a:lstStyle/>
        <a:p>
          <a:endParaRPr lang="en-IN"/>
        </a:p>
      </dgm:t>
    </dgm:pt>
    <dgm:pt modelId="{559964D0-E505-4048-B141-EE2327B6CF7A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Geographic Focus</a:t>
          </a:r>
          <a:r>
            <a:rPr lang="en-US" dirty="0">
              <a:latin typeface="League Spartan" pitchFamily="2" charset="0"/>
            </a:rPr>
            <a:t>: India, SE Asia, Middle East, Africa</a:t>
          </a:r>
          <a:endParaRPr lang="en-IN" dirty="0">
            <a:latin typeface="League Spartan" pitchFamily="2" charset="0"/>
          </a:endParaRPr>
        </a:p>
      </dgm:t>
    </dgm:pt>
    <dgm:pt modelId="{803E2015-55C8-436B-AA76-11FAD32F98DF}" type="parTrans" cxnId="{605D0D8E-C790-4672-BA3E-27DA104ECA9F}">
      <dgm:prSet/>
      <dgm:spPr/>
      <dgm:t>
        <a:bodyPr/>
        <a:lstStyle/>
        <a:p>
          <a:endParaRPr lang="en-IN"/>
        </a:p>
      </dgm:t>
    </dgm:pt>
    <dgm:pt modelId="{F3B43909-86E0-4024-A630-2A8F92CC3C5D}" type="sibTrans" cxnId="{605D0D8E-C790-4672-BA3E-27DA104ECA9F}">
      <dgm:prSet/>
      <dgm:spPr/>
      <dgm:t>
        <a:bodyPr/>
        <a:lstStyle/>
        <a:p>
          <a:endParaRPr lang="en-IN"/>
        </a:p>
      </dgm:t>
    </dgm:pt>
    <dgm:pt modelId="{E7345678-7BEE-4F37-8BF3-9A6ACACD4719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Direct Investments</a:t>
          </a:r>
          <a:r>
            <a:rPr lang="en-US" dirty="0">
              <a:latin typeface="League Spartan" pitchFamily="2" charset="0"/>
            </a:rPr>
            <a:t>: Preference for direct startup stakes over LP roles in funds</a:t>
          </a:r>
          <a:endParaRPr lang="en-IN" dirty="0">
            <a:latin typeface="League Spartan" pitchFamily="2" charset="0"/>
          </a:endParaRPr>
        </a:p>
      </dgm:t>
    </dgm:pt>
    <dgm:pt modelId="{E41C32F0-B52E-47D3-9779-335098D0CC0B}" type="parTrans" cxnId="{6C7B1622-7ED6-473D-A638-49AF65F24F82}">
      <dgm:prSet/>
      <dgm:spPr/>
      <dgm:t>
        <a:bodyPr/>
        <a:lstStyle/>
        <a:p>
          <a:endParaRPr lang="en-IN"/>
        </a:p>
      </dgm:t>
    </dgm:pt>
    <dgm:pt modelId="{5F69B92B-C368-4BB3-8D60-FF384E57FDC6}" type="sibTrans" cxnId="{6C7B1622-7ED6-473D-A638-49AF65F24F82}">
      <dgm:prSet/>
      <dgm:spPr/>
      <dgm:t>
        <a:bodyPr/>
        <a:lstStyle/>
        <a:p>
          <a:endParaRPr lang="en-IN"/>
        </a:p>
      </dgm:t>
    </dgm:pt>
    <dgm:pt modelId="{104AFDAE-FF74-4B3F-B71E-EF95672B7694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Sustainable Investing</a:t>
          </a:r>
          <a:r>
            <a:rPr lang="en-US" dirty="0">
              <a:latin typeface="League Spartan" pitchFamily="2" charset="0"/>
            </a:rPr>
            <a:t>: ESG and impact-driven investment strategies gaining traction</a:t>
          </a:r>
          <a:endParaRPr lang="en-IN" dirty="0">
            <a:latin typeface="League Spartan" pitchFamily="2" charset="0"/>
          </a:endParaRPr>
        </a:p>
      </dgm:t>
    </dgm:pt>
    <dgm:pt modelId="{E03176F6-043D-4D84-93DB-10637878E54D}" type="parTrans" cxnId="{6B55E53C-9F23-473C-A81A-9A8635C317A3}">
      <dgm:prSet/>
      <dgm:spPr/>
      <dgm:t>
        <a:bodyPr/>
        <a:lstStyle/>
        <a:p>
          <a:endParaRPr lang="en-IN"/>
        </a:p>
      </dgm:t>
    </dgm:pt>
    <dgm:pt modelId="{D59E285C-9C4C-4D9E-9A0F-38AC6A257E43}" type="sibTrans" cxnId="{6B55E53C-9F23-473C-A81A-9A8635C317A3}">
      <dgm:prSet/>
      <dgm:spPr/>
      <dgm:t>
        <a:bodyPr/>
        <a:lstStyle/>
        <a:p>
          <a:endParaRPr lang="en-IN"/>
        </a:p>
      </dgm:t>
    </dgm:pt>
    <dgm:pt modelId="{24A898A0-4027-410F-8B49-550130AF1645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Digital Assets</a:t>
          </a:r>
          <a:r>
            <a:rPr lang="en-US" dirty="0">
              <a:latin typeface="League Spartan" pitchFamily="2" charset="0"/>
            </a:rPr>
            <a:t>: Select family offices exploring blockchain and tokenized assets</a:t>
          </a:r>
          <a:endParaRPr lang="en-IN" dirty="0">
            <a:latin typeface="League Spartan" pitchFamily="2" charset="0"/>
          </a:endParaRPr>
        </a:p>
      </dgm:t>
    </dgm:pt>
    <dgm:pt modelId="{DE3B7DB8-168C-458A-A08F-C2A216935A8B}" type="parTrans" cxnId="{4026AF3C-1ED4-4FD2-A367-64126D0A82E9}">
      <dgm:prSet/>
      <dgm:spPr/>
      <dgm:t>
        <a:bodyPr/>
        <a:lstStyle/>
        <a:p>
          <a:endParaRPr lang="en-IN"/>
        </a:p>
      </dgm:t>
    </dgm:pt>
    <dgm:pt modelId="{7F6CE9CB-5BEF-4348-A293-2A673D59475F}" type="sibTrans" cxnId="{4026AF3C-1ED4-4FD2-A367-64126D0A82E9}">
      <dgm:prSet/>
      <dgm:spPr/>
      <dgm:t>
        <a:bodyPr/>
        <a:lstStyle/>
        <a:p>
          <a:endParaRPr lang="en-IN"/>
        </a:p>
      </dgm:t>
    </dgm:pt>
    <dgm:pt modelId="{32F0F161-5011-48FC-A585-276D8A6369EA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Co-Investments</a:t>
          </a:r>
          <a:r>
            <a:rPr lang="en-US" dirty="0">
              <a:latin typeface="League Spartan" pitchFamily="2" charset="0"/>
            </a:rPr>
            <a:t>: Increased partnerships with PE firms, VCs, and other family offices</a:t>
          </a:r>
          <a:endParaRPr lang="en-IN" dirty="0">
            <a:latin typeface="League Spartan" pitchFamily="2" charset="0"/>
          </a:endParaRPr>
        </a:p>
      </dgm:t>
    </dgm:pt>
    <dgm:pt modelId="{EE47C462-7F59-4F62-B193-D3B5220F579A}" type="parTrans" cxnId="{D98D92A3-E409-4322-A150-0352C7925313}">
      <dgm:prSet/>
      <dgm:spPr/>
      <dgm:t>
        <a:bodyPr/>
        <a:lstStyle/>
        <a:p>
          <a:endParaRPr lang="en-IN"/>
        </a:p>
      </dgm:t>
    </dgm:pt>
    <dgm:pt modelId="{B0E809AF-588B-4971-ADF6-918C33B61B67}" type="sibTrans" cxnId="{D98D92A3-E409-4322-A150-0352C7925313}">
      <dgm:prSet/>
      <dgm:spPr/>
      <dgm:t>
        <a:bodyPr/>
        <a:lstStyle/>
        <a:p>
          <a:endParaRPr lang="en-IN"/>
        </a:p>
      </dgm:t>
    </dgm:pt>
    <dgm:pt modelId="{609231F0-EF3E-4A57-9364-F43D97C83BBC}" type="pres">
      <dgm:prSet presAssocID="{FF0A365A-A110-4506-A08F-90C3960491DE}" presName="linear" presStyleCnt="0">
        <dgm:presLayoutVars>
          <dgm:dir/>
          <dgm:animLvl val="lvl"/>
          <dgm:resizeHandles val="exact"/>
        </dgm:presLayoutVars>
      </dgm:prSet>
      <dgm:spPr/>
    </dgm:pt>
    <dgm:pt modelId="{6658E291-3C03-44BF-991D-67BCFAB85E32}" type="pres">
      <dgm:prSet presAssocID="{6788250E-DDDC-4E78-B7DE-26A8BA1CB92E}" presName="parentLin" presStyleCnt="0"/>
      <dgm:spPr/>
    </dgm:pt>
    <dgm:pt modelId="{C2E2D1E2-3D3C-47AF-A9E4-A05E44AAC135}" type="pres">
      <dgm:prSet presAssocID="{6788250E-DDDC-4E78-B7DE-26A8BA1CB92E}" presName="parentLeftMargin" presStyleLbl="node1" presStyleIdx="0" presStyleCnt="6"/>
      <dgm:spPr/>
    </dgm:pt>
    <dgm:pt modelId="{FBDD4321-91EF-4353-AC36-8D1E8B3D08DB}" type="pres">
      <dgm:prSet presAssocID="{6788250E-DDDC-4E78-B7DE-26A8BA1CB92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E1D3BED-4DB0-4B9C-B4D8-6C229365F8B4}" type="pres">
      <dgm:prSet presAssocID="{6788250E-DDDC-4E78-B7DE-26A8BA1CB92E}" presName="negativeSpace" presStyleCnt="0"/>
      <dgm:spPr/>
    </dgm:pt>
    <dgm:pt modelId="{3629D065-F511-4A31-A637-6790D012559A}" type="pres">
      <dgm:prSet presAssocID="{6788250E-DDDC-4E78-B7DE-26A8BA1CB92E}" presName="childText" presStyleLbl="conFgAcc1" presStyleIdx="0" presStyleCnt="6">
        <dgm:presLayoutVars>
          <dgm:bulletEnabled val="1"/>
        </dgm:presLayoutVars>
      </dgm:prSet>
      <dgm:spPr/>
    </dgm:pt>
    <dgm:pt modelId="{EECD7BD4-706C-474E-8E35-AA5EB8BC11E0}" type="pres">
      <dgm:prSet presAssocID="{434AD4A3-6587-4646-BB68-1B55FEB92AE9}" presName="spaceBetweenRectangles" presStyleCnt="0"/>
      <dgm:spPr/>
    </dgm:pt>
    <dgm:pt modelId="{EE470967-F7BF-46EB-93CD-82B74FD19577}" type="pres">
      <dgm:prSet presAssocID="{559964D0-E505-4048-B141-EE2327B6CF7A}" presName="parentLin" presStyleCnt="0"/>
      <dgm:spPr/>
    </dgm:pt>
    <dgm:pt modelId="{0A882240-2E35-4B15-A5F2-CAEB671F51DC}" type="pres">
      <dgm:prSet presAssocID="{559964D0-E505-4048-B141-EE2327B6CF7A}" presName="parentLeftMargin" presStyleLbl="node1" presStyleIdx="0" presStyleCnt="6"/>
      <dgm:spPr/>
    </dgm:pt>
    <dgm:pt modelId="{4BD8946E-69D5-4B14-BCA4-8169D960D02C}" type="pres">
      <dgm:prSet presAssocID="{559964D0-E505-4048-B141-EE2327B6CF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D543839-393D-4B2E-80E2-38A937C4A7CD}" type="pres">
      <dgm:prSet presAssocID="{559964D0-E505-4048-B141-EE2327B6CF7A}" presName="negativeSpace" presStyleCnt="0"/>
      <dgm:spPr/>
    </dgm:pt>
    <dgm:pt modelId="{CCA8CE87-16F7-4CC6-8C7A-1DFA7D61D80D}" type="pres">
      <dgm:prSet presAssocID="{559964D0-E505-4048-B141-EE2327B6CF7A}" presName="childText" presStyleLbl="conFgAcc1" presStyleIdx="1" presStyleCnt="6">
        <dgm:presLayoutVars>
          <dgm:bulletEnabled val="1"/>
        </dgm:presLayoutVars>
      </dgm:prSet>
      <dgm:spPr/>
    </dgm:pt>
    <dgm:pt modelId="{0831FA23-F1C5-4BBB-BDF1-1B135D5C9A9A}" type="pres">
      <dgm:prSet presAssocID="{F3B43909-86E0-4024-A630-2A8F92CC3C5D}" presName="spaceBetweenRectangles" presStyleCnt="0"/>
      <dgm:spPr/>
    </dgm:pt>
    <dgm:pt modelId="{A75B31ED-B899-4F03-AA6A-2325C8CCDD94}" type="pres">
      <dgm:prSet presAssocID="{E7345678-7BEE-4F37-8BF3-9A6ACACD4719}" presName="parentLin" presStyleCnt="0"/>
      <dgm:spPr/>
    </dgm:pt>
    <dgm:pt modelId="{B75E55C4-A60E-45EF-A974-511879E47BAD}" type="pres">
      <dgm:prSet presAssocID="{E7345678-7BEE-4F37-8BF3-9A6ACACD4719}" presName="parentLeftMargin" presStyleLbl="node1" presStyleIdx="1" presStyleCnt="6"/>
      <dgm:spPr/>
    </dgm:pt>
    <dgm:pt modelId="{9823B1E0-15CA-45B9-B1EB-2C4AE58837C0}" type="pres">
      <dgm:prSet presAssocID="{E7345678-7BEE-4F37-8BF3-9A6ACACD471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15403E2-94E5-43AE-928A-27B119888567}" type="pres">
      <dgm:prSet presAssocID="{E7345678-7BEE-4F37-8BF3-9A6ACACD4719}" presName="negativeSpace" presStyleCnt="0"/>
      <dgm:spPr/>
    </dgm:pt>
    <dgm:pt modelId="{919CC915-D77D-4F66-8154-4648B4EDFDD6}" type="pres">
      <dgm:prSet presAssocID="{E7345678-7BEE-4F37-8BF3-9A6ACACD4719}" presName="childText" presStyleLbl="conFgAcc1" presStyleIdx="2" presStyleCnt="6">
        <dgm:presLayoutVars>
          <dgm:bulletEnabled val="1"/>
        </dgm:presLayoutVars>
      </dgm:prSet>
      <dgm:spPr/>
    </dgm:pt>
    <dgm:pt modelId="{225A607F-098B-4F07-A2AC-2C6B1BF10312}" type="pres">
      <dgm:prSet presAssocID="{5F69B92B-C368-4BB3-8D60-FF384E57FDC6}" presName="spaceBetweenRectangles" presStyleCnt="0"/>
      <dgm:spPr/>
    </dgm:pt>
    <dgm:pt modelId="{E463344F-731F-4030-A96E-7A722435CEF8}" type="pres">
      <dgm:prSet presAssocID="{104AFDAE-FF74-4B3F-B71E-EF95672B7694}" presName="parentLin" presStyleCnt="0"/>
      <dgm:spPr/>
    </dgm:pt>
    <dgm:pt modelId="{B89EF600-16E0-4411-8ADE-B9D7B6302388}" type="pres">
      <dgm:prSet presAssocID="{104AFDAE-FF74-4B3F-B71E-EF95672B7694}" presName="parentLeftMargin" presStyleLbl="node1" presStyleIdx="2" presStyleCnt="6"/>
      <dgm:spPr/>
    </dgm:pt>
    <dgm:pt modelId="{66231BF3-C1AF-4C34-AD11-C52D6AF224AB}" type="pres">
      <dgm:prSet presAssocID="{104AFDAE-FF74-4B3F-B71E-EF95672B769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57AF455-C63A-4898-8949-8DCFE575DC6F}" type="pres">
      <dgm:prSet presAssocID="{104AFDAE-FF74-4B3F-B71E-EF95672B7694}" presName="negativeSpace" presStyleCnt="0"/>
      <dgm:spPr/>
    </dgm:pt>
    <dgm:pt modelId="{E982A464-2817-4485-87BD-4EF7A94FDBC1}" type="pres">
      <dgm:prSet presAssocID="{104AFDAE-FF74-4B3F-B71E-EF95672B7694}" presName="childText" presStyleLbl="conFgAcc1" presStyleIdx="3" presStyleCnt="6">
        <dgm:presLayoutVars>
          <dgm:bulletEnabled val="1"/>
        </dgm:presLayoutVars>
      </dgm:prSet>
      <dgm:spPr/>
    </dgm:pt>
    <dgm:pt modelId="{5E250175-6011-4F0C-8A4E-29779DD06179}" type="pres">
      <dgm:prSet presAssocID="{D59E285C-9C4C-4D9E-9A0F-38AC6A257E43}" presName="spaceBetweenRectangles" presStyleCnt="0"/>
      <dgm:spPr/>
    </dgm:pt>
    <dgm:pt modelId="{C2A6511B-438C-4FE0-AD1B-C9479C193DCD}" type="pres">
      <dgm:prSet presAssocID="{24A898A0-4027-410F-8B49-550130AF1645}" presName="parentLin" presStyleCnt="0"/>
      <dgm:spPr/>
    </dgm:pt>
    <dgm:pt modelId="{84299E28-7117-46EC-96FE-190E63976B30}" type="pres">
      <dgm:prSet presAssocID="{24A898A0-4027-410F-8B49-550130AF1645}" presName="parentLeftMargin" presStyleLbl="node1" presStyleIdx="3" presStyleCnt="6"/>
      <dgm:spPr/>
    </dgm:pt>
    <dgm:pt modelId="{4CB60640-7C7B-4322-AA89-8A2C704E22BC}" type="pres">
      <dgm:prSet presAssocID="{24A898A0-4027-410F-8B49-550130AF164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FC1317A-4F66-4966-B597-F9F476523F98}" type="pres">
      <dgm:prSet presAssocID="{24A898A0-4027-410F-8B49-550130AF1645}" presName="negativeSpace" presStyleCnt="0"/>
      <dgm:spPr/>
    </dgm:pt>
    <dgm:pt modelId="{FEF24D71-FC5F-4E2A-9724-BCA99131ADB1}" type="pres">
      <dgm:prSet presAssocID="{24A898A0-4027-410F-8B49-550130AF1645}" presName="childText" presStyleLbl="conFgAcc1" presStyleIdx="4" presStyleCnt="6">
        <dgm:presLayoutVars>
          <dgm:bulletEnabled val="1"/>
        </dgm:presLayoutVars>
      </dgm:prSet>
      <dgm:spPr/>
    </dgm:pt>
    <dgm:pt modelId="{56294437-470E-497D-963F-FC5F4946734B}" type="pres">
      <dgm:prSet presAssocID="{7F6CE9CB-5BEF-4348-A293-2A673D59475F}" presName="spaceBetweenRectangles" presStyleCnt="0"/>
      <dgm:spPr/>
    </dgm:pt>
    <dgm:pt modelId="{ED80564B-E496-414E-B6DB-120AFC14D4FB}" type="pres">
      <dgm:prSet presAssocID="{32F0F161-5011-48FC-A585-276D8A6369EA}" presName="parentLin" presStyleCnt="0"/>
      <dgm:spPr/>
    </dgm:pt>
    <dgm:pt modelId="{AA54805E-E12D-47F5-87F0-5FDA1525255C}" type="pres">
      <dgm:prSet presAssocID="{32F0F161-5011-48FC-A585-276D8A6369EA}" presName="parentLeftMargin" presStyleLbl="node1" presStyleIdx="4" presStyleCnt="6"/>
      <dgm:spPr/>
    </dgm:pt>
    <dgm:pt modelId="{14558F7A-5DA5-42C2-96D3-303FF6B5D977}" type="pres">
      <dgm:prSet presAssocID="{32F0F161-5011-48FC-A585-276D8A6369E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EB7B284-288E-4DA5-B1F9-1FC3F67D997E}" type="pres">
      <dgm:prSet presAssocID="{32F0F161-5011-48FC-A585-276D8A6369EA}" presName="negativeSpace" presStyleCnt="0"/>
      <dgm:spPr/>
    </dgm:pt>
    <dgm:pt modelId="{03F73738-3580-4281-8CD7-3689A648A7F3}" type="pres">
      <dgm:prSet presAssocID="{32F0F161-5011-48FC-A585-276D8A6369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1EABB12-2AD8-477D-BD14-E089C50B9C54}" type="presOf" srcId="{6788250E-DDDC-4E78-B7DE-26A8BA1CB92E}" destId="{FBDD4321-91EF-4353-AC36-8D1E8B3D08DB}" srcOrd="1" destOrd="0" presId="urn:microsoft.com/office/officeart/2005/8/layout/list1"/>
    <dgm:cxn modelId="{A84BE820-B473-454F-999D-47495A67CC54}" type="presOf" srcId="{104AFDAE-FF74-4B3F-B71E-EF95672B7694}" destId="{66231BF3-C1AF-4C34-AD11-C52D6AF224AB}" srcOrd="1" destOrd="0" presId="urn:microsoft.com/office/officeart/2005/8/layout/list1"/>
    <dgm:cxn modelId="{6C7B1622-7ED6-473D-A638-49AF65F24F82}" srcId="{FF0A365A-A110-4506-A08F-90C3960491DE}" destId="{E7345678-7BEE-4F37-8BF3-9A6ACACD4719}" srcOrd="2" destOrd="0" parTransId="{E41C32F0-B52E-47D3-9779-335098D0CC0B}" sibTransId="{5F69B92B-C368-4BB3-8D60-FF384E57FDC6}"/>
    <dgm:cxn modelId="{4026AF3C-1ED4-4FD2-A367-64126D0A82E9}" srcId="{FF0A365A-A110-4506-A08F-90C3960491DE}" destId="{24A898A0-4027-410F-8B49-550130AF1645}" srcOrd="4" destOrd="0" parTransId="{DE3B7DB8-168C-458A-A08F-C2A216935A8B}" sibTransId="{7F6CE9CB-5BEF-4348-A293-2A673D59475F}"/>
    <dgm:cxn modelId="{6B55E53C-9F23-473C-A81A-9A8635C317A3}" srcId="{FF0A365A-A110-4506-A08F-90C3960491DE}" destId="{104AFDAE-FF74-4B3F-B71E-EF95672B7694}" srcOrd="3" destOrd="0" parTransId="{E03176F6-043D-4D84-93DB-10637878E54D}" sibTransId="{D59E285C-9C4C-4D9E-9A0F-38AC6A257E43}"/>
    <dgm:cxn modelId="{E8C56B3E-CDB2-4755-B61E-023D579E3806}" type="presOf" srcId="{6788250E-DDDC-4E78-B7DE-26A8BA1CB92E}" destId="{C2E2D1E2-3D3C-47AF-A9E4-A05E44AAC135}" srcOrd="0" destOrd="0" presId="urn:microsoft.com/office/officeart/2005/8/layout/list1"/>
    <dgm:cxn modelId="{BF60F24E-BF32-4286-BF35-7922DC347830}" type="presOf" srcId="{E7345678-7BEE-4F37-8BF3-9A6ACACD4719}" destId="{B75E55C4-A60E-45EF-A974-511879E47BAD}" srcOrd="0" destOrd="0" presId="urn:microsoft.com/office/officeart/2005/8/layout/list1"/>
    <dgm:cxn modelId="{827ABF78-C944-4770-868F-724FAFB034E5}" type="presOf" srcId="{32F0F161-5011-48FC-A585-276D8A6369EA}" destId="{AA54805E-E12D-47F5-87F0-5FDA1525255C}" srcOrd="0" destOrd="0" presId="urn:microsoft.com/office/officeart/2005/8/layout/list1"/>
    <dgm:cxn modelId="{081D2980-CD11-43D6-90DD-00144A0693F0}" type="presOf" srcId="{FF0A365A-A110-4506-A08F-90C3960491DE}" destId="{609231F0-EF3E-4A57-9364-F43D97C83BBC}" srcOrd="0" destOrd="0" presId="urn:microsoft.com/office/officeart/2005/8/layout/list1"/>
    <dgm:cxn modelId="{5FCFE284-15AC-4D8C-8CBD-2CB02807E3AC}" type="presOf" srcId="{32F0F161-5011-48FC-A585-276D8A6369EA}" destId="{14558F7A-5DA5-42C2-96D3-303FF6B5D977}" srcOrd="1" destOrd="0" presId="urn:microsoft.com/office/officeart/2005/8/layout/list1"/>
    <dgm:cxn modelId="{605D0D8E-C790-4672-BA3E-27DA104ECA9F}" srcId="{FF0A365A-A110-4506-A08F-90C3960491DE}" destId="{559964D0-E505-4048-B141-EE2327B6CF7A}" srcOrd="1" destOrd="0" parTransId="{803E2015-55C8-436B-AA76-11FAD32F98DF}" sibTransId="{F3B43909-86E0-4024-A630-2A8F92CC3C5D}"/>
    <dgm:cxn modelId="{6B996B93-9588-41B4-9A77-997A6507D67D}" type="presOf" srcId="{24A898A0-4027-410F-8B49-550130AF1645}" destId="{4CB60640-7C7B-4322-AA89-8A2C704E22BC}" srcOrd="1" destOrd="0" presId="urn:microsoft.com/office/officeart/2005/8/layout/list1"/>
    <dgm:cxn modelId="{D98D92A3-E409-4322-A150-0352C7925313}" srcId="{FF0A365A-A110-4506-A08F-90C3960491DE}" destId="{32F0F161-5011-48FC-A585-276D8A6369EA}" srcOrd="5" destOrd="0" parTransId="{EE47C462-7F59-4F62-B193-D3B5220F579A}" sibTransId="{B0E809AF-588B-4971-ADF6-918C33B61B67}"/>
    <dgm:cxn modelId="{27ECA2C4-2C45-415B-BE44-B43B9203EB52}" type="presOf" srcId="{559964D0-E505-4048-B141-EE2327B6CF7A}" destId="{4BD8946E-69D5-4B14-BCA4-8169D960D02C}" srcOrd="1" destOrd="0" presId="urn:microsoft.com/office/officeart/2005/8/layout/list1"/>
    <dgm:cxn modelId="{73AA1BD2-5C0B-487E-800C-94E9F5AD9EA2}" type="presOf" srcId="{104AFDAE-FF74-4B3F-B71E-EF95672B7694}" destId="{B89EF600-16E0-4411-8ADE-B9D7B6302388}" srcOrd="0" destOrd="0" presId="urn:microsoft.com/office/officeart/2005/8/layout/list1"/>
    <dgm:cxn modelId="{DA0F46DF-C6E9-440F-B23D-5E3CCD3E0D43}" type="presOf" srcId="{24A898A0-4027-410F-8B49-550130AF1645}" destId="{84299E28-7117-46EC-96FE-190E63976B30}" srcOrd="0" destOrd="0" presId="urn:microsoft.com/office/officeart/2005/8/layout/list1"/>
    <dgm:cxn modelId="{3BB9F8EB-5934-418D-A0E3-0FA9036469AB}" type="presOf" srcId="{559964D0-E505-4048-B141-EE2327B6CF7A}" destId="{0A882240-2E35-4B15-A5F2-CAEB671F51DC}" srcOrd="0" destOrd="0" presId="urn:microsoft.com/office/officeart/2005/8/layout/list1"/>
    <dgm:cxn modelId="{10B102EC-E9AC-48C2-96EF-99ADA79331E2}" type="presOf" srcId="{E7345678-7BEE-4F37-8BF3-9A6ACACD4719}" destId="{9823B1E0-15CA-45B9-B1EB-2C4AE58837C0}" srcOrd="1" destOrd="0" presId="urn:microsoft.com/office/officeart/2005/8/layout/list1"/>
    <dgm:cxn modelId="{1EEA5EF8-C321-481A-80D2-608BA8CB9103}" srcId="{FF0A365A-A110-4506-A08F-90C3960491DE}" destId="{6788250E-DDDC-4E78-B7DE-26A8BA1CB92E}" srcOrd="0" destOrd="0" parTransId="{E08F4E31-B1D6-4E0E-B511-7F04D4D7ADAC}" sibTransId="{434AD4A3-6587-4646-BB68-1B55FEB92AE9}"/>
    <dgm:cxn modelId="{18B405FD-5BAA-4E0F-90D6-3CB2FD667E26}" type="presParOf" srcId="{609231F0-EF3E-4A57-9364-F43D97C83BBC}" destId="{6658E291-3C03-44BF-991D-67BCFAB85E32}" srcOrd="0" destOrd="0" presId="urn:microsoft.com/office/officeart/2005/8/layout/list1"/>
    <dgm:cxn modelId="{78C14534-84C0-492F-9792-3C3786B66AAD}" type="presParOf" srcId="{6658E291-3C03-44BF-991D-67BCFAB85E32}" destId="{C2E2D1E2-3D3C-47AF-A9E4-A05E44AAC135}" srcOrd="0" destOrd="0" presId="urn:microsoft.com/office/officeart/2005/8/layout/list1"/>
    <dgm:cxn modelId="{E5674CE0-8D0D-45E6-A34E-C2970C13CDE3}" type="presParOf" srcId="{6658E291-3C03-44BF-991D-67BCFAB85E32}" destId="{FBDD4321-91EF-4353-AC36-8D1E8B3D08DB}" srcOrd="1" destOrd="0" presId="urn:microsoft.com/office/officeart/2005/8/layout/list1"/>
    <dgm:cxn modelId="{9AF678F6-589B-4532-B27D-C919D89FA993}" type="presParOf" srcId="{609231F0-EF3E-4A57-9364-F43D97C83BBC}" destId="{EE1D3BED-4DB0-4B9C-B4D8-6C229365F8B4}" srcOrd="1" destOrd="0" presId="urn:microsoft.com/office/officeart/2005/8/layout/list1"/>
    <dgm:cxn modelId="{C6AF5601-991B-4A2E-A264-C28DEC46A01D}" type="presParOf" srcId="{609231F0-EF3E-4A57-9364-F43D97C83BBC}" destId="{3629D065-F511-4A31-A637-6790D012559A}" srcOrd="2" destOrd="0" presId="urn:microsoft.com/office/officeart/2005/8/layout/list1"/>
    <dgm:cxn modelId="{8703A7E6-D830-4BE5-8220-0BF000D9AC7D}" type="presParOf" srcId="{609231F0-EF3E-4A57-9364-F43D97C83BBC}" destId="{EECD7BD4-706C-474E-8E35-AA5EB8BC11E0}" srcOrd="3" destOrd="0" presId="urn:microsoft.com/office/officeart/2005/8/layout/list1"/>
    <dgm:cxn modelId="{3E838488-5CD0-4D5A-BB68-ECD40F377AA3}" type="presParOf" srcId="{609231F0-EF3E-4A57-9364-F43D97C83BBC}" destId="{EE470967-F7BF-46EB-93CD-82B74FD19577}" srcOrd="4" destOrd="0" presId="urn:microsoft.com/office/officeart/2005/8/layout/list1"/>
    <dgm:cxn modelId="{3496D3EB-C826-44D2-ABC9-FB721532E827}" type="presParOf" srcId="{EE470967-F7BF-46EB-93CD-82B74FD19577}" destId="{0A882240-2E35-4B15-A5F2-CAEB671F51DC}" srcOrd="0" destOrd="0" presId="urn:microsoft.com/office/officeart/2005/8/layout/list1"/>
    <dgm:cxn modelId="{2BBAA3D2-C590-497C-8BF9-2A05523EB627}" type="presParOf" srcId="{EE470967-F7BF-46EB-93CD-82B74FD19577}" destId="{4BD8946E-69D5-4B14-BCA4-8169D960D02C}" srcOrd="1" destOrd="0" presId="urn:microsoft.com/office/officeart/2005/8/layout/list1"/>
    <dgm:cxn modelId="{5B903E6A-43B3-4485-8AED-7B9F5C4018BA}" type="presParOf" srcId="{609231F0-EF3E-4A57-9364-F43D97C83BBC}" destId="{4D543839-393D-4B2E-80E2-38A937C4A7CD}" srcOrd="5" destOrd="0" presId="urn:microsoft.com/office/officeart/2005/8/layout/list1"/>
    <dgm:cxn modelId="{4808C479-827A-4886-9EDC-322BEF251808}" type="presParOf" srcId="{609231F0-EF3E-4A57-9364-F43D97C83BBC}" destId="{CCA8CE87-16F7-4CC6-8C7A-1DFA7D61D80D}" srcOrd="6" destOrd="0" presId="urn:microsoft.com/office/officeart/2005/8/layout/list1"/>
    <dgm:cxn modelId="{BF3BD76E-9BE9-450A-9D14-6A4D3EFFDE2F}" type="presParOf" srcId="{609231F0-EF3E-4A57-9364-F43D97C83BBC}" destId="{0831FA23-F1C5-4BBB-BDF1-1B135D5C9A9A}" srcOrd="7" destOrd="0" presId="urn:microsoft.com/office/officeart/2005/8/layout/list1"/>
    <dgm:cxn modelId="{740C70F5-818D-4C0E-94C6-2D7C2C000382}" type="presParOf" srcId="{609231F0-EF3E-4A57-9364-F43D97C83BBC}" destId="{A75B31ED-B899-4F03-AA6A-2325C8CCDD94}" srcOrd="8" destOrd="0" presId="urn:microsoft.com/office/officeart/2005/8/layout/list1"/>
    <dgm:cxn modelId="{DD5AA44F-32CE-4DC7-BE82-D18D3A3B60EE}" type="presParOf" srcId="{A75B31ED-B899-4F03-AA6A-2325C8CCDD94}" destId="{B75E55C4-A60E-45EF-A974-511879E47BAD}" srcOrd="0" destOrd="0" presId="urn:microsoft.com/office/officeart/2005/8/layout/list1"/>
    <dgm:cxn modelId="{13B4B601-D4EA-4919-8E5A-22E576FA9165}" type="presParOf" srcId="{A75B31ED-B899-4F03-AA6A-2325C8CCDD94}" destId="{9823B1E0-15CA-45B9-B1EB-2C4AE58837C0}" srcOrd="1" destOrd="0" presId="urn:microsoft.com/office/officeart/2005/8/layout/list1"/>
    <dgm:cxn modelId="{4698DCB0-D4AC-4208-90A2-4F704BE19D9A}" type="presParOf" srcId="{609231F0-EF3E-4A57-9364-F43D97C83BBC}" destId="{715403E2-94E5-43AE-928A-27B119888567}" srcOrd="9" destOrd="0" presId="urn:microsoft.com/office/officeart/2005/8/layout/list1"/>
    <dgm:cxn modelId="{9881424A-AB7C-45EF-8E1C-BEF42B576C03}" type="presParOf" srcId="{609231F0-EF3E-4A57-9364-F43D97C83BBC}" destId="{919CC915-D77D-4F66-8154-4648B4EDFDD6}" srcOrd="10" destOrd="0" presId="urn:microsoft.com/office/officeart/2005/8/layout/list1"/>
    <dgm:cxn modelId="{7673A070-934F-4CD9-AD90-6C4DEAC21EF9}" type="presParOf" srcId="{609231F0-EF3E-4A57-9364-F43D97C83BBC}" destId="{225A607F-098B-4F07-A2AC-2C6B1BF10312}" srcOrd="11" destOrd="0" presId="urn:microsoft.com/office/officeart/2005/8/layout/list1"/>
    <dgm:cxn modelId="{4A3BCDDC-7C84-48C8-A4E6-C7997A1AAE8C}" type="presParOf" srcId="{609231F0-EF3E-4A57-9364-F43D97C83BBC}" destId="{E463344F-731F-4030-A96E-7A722435CEF8}" srcOrd="12" destOrd="0" presId="urn:microsoft.com/office/officeart/2005/8/layout/list1"/>
    <dgm:cxn modelId="{2357707E-5666-4880-9B5D-8DA9EEC274FA}" type="presParOf" srcId="{E463344F-731F-4030-A96E-7A722435CEF8}" destId="{B89EF600-16E0-4411-8ADE-B9D7B6302388}" srcOrd="0" destOrd="0" presId="urn:microsoft.com/office/officeart/2005/8/layout/list1"/>
    <dgm:cxn modelId="{E99515D3-4DC5-4101-9EFE-31B3493D1359}" type="presParOf" srcId="{E463344F-731F-4030-A96E-7A722435CEF8}" destId="{66231BF3-C1AF-4C34-AD11-C52D6AF224AB}" srcOrd="1" destOrd="0" presId="urn:microsoft.com/office/officeart/2005/8/layout/list1"/>
    <dgm:cxn modelId="{F3A6920A-693D-4236-8727-8E50376454E2}" type="presParOf" srcId="{609231F0-EF3E-4A57-9364-F43D97C83BBC}" destId="{F57AF455-C63A-4898-8949-8DCFE575DC6F}" srcOrd="13" destOrd="0" presId="urn:microsoft.com/office/officeart/2005/8/layout/list1"/>
    <dgm:cxn modelId="{BD645A79-59DD-4707-A44B-C1CE0933C0A7}" type="presParOf" srcId="{609231F0-EF3E-4A57-9364-F43D97C83BBC}" destId="{E982A464-2817-4485-87BD-4EF7A94FDBC1}" srcOrd="14" destOrd="0" presId="urn:microsoft.com/office/officeart/2005/8/layout/list1"/>
    <dgm:cxn modelId="{1A732553-5B61-4017-A5C1-918338A9041B}" type="presParOf" srcId="{609231F0-EF3E-4A57-9364-F43D97C83BBC}" destId="{5E250175-6011-4F0C-8A4E-29779DD06179}" srcOrd="15" destOrd="0" presId="urn:microsoft.com/office/officeart/2005/8/layout/list1"/>
    <dgm:cxn modelId="{B03E9732-9595-4199-8D3E-CBC53CEDA2C2}" type="presParOf" srcId="{609231F0-EF3E-4A57-9364-F43D97C83BBC}" destId="{C2A6511B-438C-4FE0-AD1B-C9479C193DCD}" srcOrd="16" destOrd="0" presId="urn:microsoft.com/office/officeart/2005/8/layout/list1"/>
    <dgm:cxn modelId="{CFC0EFF5-FD76-4D4B-9CB0-7A9C31019B01}" type="presParOf" srcId="{C2A6511B-438C-4FE0-AD1B-C9479C193DCD}" destId="{84299E28-7117-46EC-96FE-190E63976B30}" srcOrd="0" destOrd="0" presId="urn:microsoft.com/office/officeart/2005/8/layout/list1"/>
    <dgm:cxn modelId="{18DC5AC2-B0EE-4F08-9D2E-BC5D9D92A190}" type="presParOf" srcId="{C2A6511B-438C-4FE0-AD1B-C9479C193DCD}" destId="{4CB60640-7C7B-4322-AA89-8A2C704E22BC}" srcOrd="1" destOrd="0" presId="urn:microsoft.com/office/officeart/2005/8/layout/list1"/>
    <dgm:cxn modelId="{48A6853A-BBFA-447A-A383-FE26CB9C200A}" type="presParOf" srcId="{609231F0-EF3E-4A57-9364-F43D97C83BBC}" destId="{AFC1317A-4F66-4966-B597-F9F476523F98}" srcOrd="17" destOrd="0" presId="urn:microsoft.com/office/officeart/2005/8/layout/list1"/>
    <dgm:cxn modelId="{243F469C-98F4-4CFD-B342-B357B1ECE774}" type="presParOf" srcId="{609231F0-EF3E-4A57-9364-F43D97C83BBC}" destId="{FEF24D71-FC5F-4E2A-9724-BCA99131ADB1}" srcOrd="18" destOrd="0" presId="urn:microsoft.com/office/officeart/2005/8/layout/list1"/>
    <dgm:cxn modelId="{2E767DFE-B2DD-42C5-B5BE-1C88C70E9788}" type="presParOf" srcId="{609231F0-EF3E-4A57-9364-F43D97C83BBC}" destId="{56294437-470E-497D-963F-FC5F4946734B}" srcOrd="19" destOrd="0" presId="urn:microsoft.com/office/officeart/2005/8/layout/list1"/>
    <dgm:cxn modelId="{AD1F30C5-BD7E-43CC-8ADB-B3543DE9C446}" type="presParOf" srcId="{609231F0-EF3E-4A57-9364-F43D97C83BBC}" destId="{ED80564B-E496-414E-B6DB-120AFC14D4FB}" srcOrd="20" destOrd="0" presId="urn:microsoft.com/office/officeart/2005/8/layout/list1"/>
    <dgm:cxn modelId="{129D3022-4C96-48F1-B751-3D0F83BA2938}" type="presParOf" srcId="{ED80564B-E496-414E-B6DB-120AFC14D4FB}" destId="{AA54805E-E12D-47F5-87F0-5FDA1525255C}" srcOrd="0" destOrd="0" presId="urn:microsoft.com/office/officeart/2005/8/layout/list1"/>
    <dgm:cxn modelId="{EBB6EA0F-7BB6-4F82-9971-65A9869CD8C7}" type="presParOf" srcId="{ED80564B-E496-414E-B6DB-120AFC14D4FB}" destId="{14558F7A-5DA5-42C2-96D3-303FF6B5D977}" srcOrd="1" destOrd="0" presId="urn:microsoft.com/office/officeart/2005/8/layout/list1"/>
    <dgm:cxn modelId="{D25C6ED7-5DCF-429B-9362-371065C644FC}" type="presParOf" srcId="{609231F0-EF3E-4A57-9364-F43D97C83BBC}" destId="{4EB7B284-288E-4DA5-B1F9-1FC3F67D997E}" srcOrd="21" destOrd="0" presId="urn:microsoft.com/office/officeart/2005/8/layout/list1"/>
    <dgm:cxn modelId="{D33B4E9F-6759-4E1E-99B8-756AB1EEE392}" type="presParOf" srcId="{609231F0-EF3E-4A57-9364-F43D97C83BBC}" destId="{03F73738-3580-4281-8CD7-3689A648A7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E9C1B3-EBD1-46AC-B539-D098303CFCB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2576B62-D7FB-4792-A438-68D3732A23F5}">
      <dgm:prSet phldrT="[Text]" custT="1"/>
      <dgm:spPr/>
      <dgm:t>
        <a:bodyPr/>
        <a:lstStyle/>
        <a:p>
          <a:r>
            <a:rPr lang="en-US" sz="2400" b="1" dirty="0">
              <a:latin typeface="League Spartan" pitchFamily="2" charset="0"/>
            </a:rPr>
            <a:t>Alternative Investments: Hedge Funds, Crypto, &amp; Commodities</a:t>
          </a:r>
          <a:endParaRPr lang="en-IN" sz="2400" dirty="0"/>
        </a:p>
      </dgm:t>
    </dgm:pt>
    <dgm:pt modelId="{9F49D171-7C88-4BF3-8A47-7B1B9FB1BA5B}" type="parTrans" cxnId="{C74B6BC8-2B5E-428B-A407-D15266BBD3EC}">
      <dgm:prSet/>
      <dgm:spPr/>
      <dgm:t>
        <a:bodyPr/>
        <a:lstStyle/>
        <a:p>
          <a:endParaRPr lang="en-IN" sz="1600"/>
        </a:p>
      </dgm:t>
    </dgm:pt>
    <dgm:pt modelId="{09360986-6F45-4D08-8CBF-379275EDD345}" type="sibTrans" cxnId="{C74B6BC8-2B5E-428B-A407-D15266BBD3EC}">
      <dgm:prSet/>
      <dgm:spPr/>
      <dgm:t>
        <a:bodyPr/>
        <a:lstStyle/>
        <a:p>
          <a:endParaRPr lang="en-IN" sz="1600"/>
        </a:p>
      </dgm:t>
    </dgm:pt>
    <dgm:pt modelId="{0F87404B-F8C8-4F5D-8B58-86CAA907C0C0}">
      <dgm:prSet phldrT="[Text]" custT="1"/>
      <dgm:spPr/>
      <dgm:t>
        <a:bodyPr/>
        <a:lstStyle/>
        <a:p>
          <a:r>
            <a:rPr lang="en-US" sz="2400" b="1" dirty="0">
              <a:latin typeface="League Spartan" pitchFamily="2" charset="0"/>
            </a:rPr>
            <a:t>Strategic Mergers &amp; Acquisitions (M&amp;A)</a:t>
          </a:r>
          <a:endParaRPr lang="en-IN" sz="2400" dirty="0"/>
        </a:p>
      </dgm:t>
    </dgm:pt>
    <dgm:pt modelId="{BC604DBF-D353-4FD0-9696-48451E391A71}" type="parTrans" cxnId="{D886B098-5E4A-4A57-A1E9-CAD674298B55}">
      <dgm:prSet/>
      <dgm:spPr/>
      <dgm:t>
        <a:bodyPr/>
        <a:lstStyle/>
        <a:p>
          <a:endParaRPr lang="en-IN" sz="1600"/>
        </a:p>
      </dgm:t>
    </dgm:pt>
    <dgm:pt modelId="{6BE57F1D-B06B-41F4-89CF-0BAA8A4EDE05}" type="sibTrans" cxnId="{D886B098-5E4A-4A57-A1E9-CAD674298B55}">
      <dgm:prSet/>
      <dgm:spPr/>
      <dgm:t>
        <a:bodyPr/>
        <a:lstStyle/>
        <a:p>
          <a:endParaRPr lang="en-IN" sz="1600"/>
        </a:p>
      </dgm:t>
    </dgm:pt>
    <dgm:pt modelId="{A6BE4E11-6B4F-435D-AF68-989A5D91690E}">
      <dgm:prSet phldrT="[Text]" custT="1"/>
      <dgm:spPr/>
      <dgm:t>
        <a:bodyPr/>
        <a:lstStyle/>
        <a:p>
          <a:r>
            <a:rPr lang="en-US" sz="2400" b="1" dirty="0">
              <a:latin typeface="League Spartan" pitchFamily="2" charset="0"/>
            </a:rPr>
            <a:t>ESG &amp; Impact Investing</a:t>
          </a:r>
          <a:endParaRPr lang="en-IN" sz="2400" dirty="0"/>
        </a:p>
      </dgm:t>
    </dgm:pt>
    <dgm:pt modelId="{CCE98688-EE84-4CD8-8B18-1E3EF7123F79}" type="parTrans" cxnId="{BBB71393-82DE-4C7B-BC93-2CEB957CBE77}">
      <dgm:prSet/>
      <dgm:spPr/>
      <dgm:t>
        <a:bodyPr/>
        <a:lstStyle/>
        <a:p>
          <a:endParaRPr lang="en-IN" sz="1600"/>
        </a:p>
      </dgm:t>
    </dgm:pt>
    <dgm:pt modelId="{B9AEF865-3E92-4984-BF52-4AFC79C3BF60}" type="sibTrans" cxnId="{BBB71393-82DE-4C7B-BC93-2CEB957CBE77}">
      <dgm:prSet/>
      <dgm:spPr/>
      <dgm:t>
        <a:bodyPr/>
        <a:lstStyle/>
        <a:p>
          <a:endParaRPr lang="en-IN" sz="1600"/>
        </a:p>
      </dgm:t>
    </dgm:pt>
    <dgm:pt modelId="{EE017916-C1DF-4CD6-8916-2DE14C0DE5C9}">
      <dgm:prSet phldrT="[Text]" custT="1"/>
      <dgm:spPr/>
      <dgm:t>
        <a:bodyPr/>
        <a:lstStyle/>
        <a:p>
          <a:r>
            <a:rPr lang="en-US" sz="2400" b="1" dirty="0">
              <a:latin typeface="League Spartan" pitchFamily="2" charset="0"/>
            </a:rPr>
            <a:t>Direct Investments in Private Equity &amp; Venture Capital</a:t>
          </a:r>
          <a:endParaRPr lang="en-IN" sz="2400" dirty="0"/>
        </a:p>
      </dgm:t>
    </dgm:pt>
    <dgm:pt modelId="{85EBA3EE-A801-427E-8694-B87BB52B2116}" type="parTrans" cxnId="{9E83E901-3C1A-4C01-9CCD-B5C77A7EE3D1}">
      <dgm:prSet/>
      <dgm:spPr/>
      <dgm:t>
        <a:bodyPr/>
        <a:lstStyle/>
        <a:p>
          <a:endParaRPr lang="en-IN" sz="1600"/>
        </a:p>
      </dgm:t>
    </dgm:pt>
    <dgm:pt modelId="{1745AF81-49B1-489D-9D02-CF2278108345}" type="sibTrans" cxnId="{9E83E901-3C1A-4C01-9CCD-B5C77A7EE3D1}">
      <dgm:prSet/>
      <dgm:spPr/>
      <dgm:t>
        <a:bodyPr/>
        <a:lstStyle/>
        <a:p>
          <a:endParaRPr lang="en-IN" sz="1600"/>
        </a:p>
      </dgm:t>
    </dgm:pt>
    <dgm:pt modelId="{25C8CB87-A3FD-4529-8174-EB5512CECFE6}">
      <dgm:prSet phldrT="[Text]" custT="1"/>
      <dgm:spPr/>
      <dgm:t>
        <a:bodyPr/>
        <a:lstStyle/>
        <a:p>
          <a:r>
            <a:rPr lang="en-US" sz="2400" b="1" dirty="0">
              <a:latin typeface="League Spartan" pitchFamily="2" charset="0"/>
            </a:rPr>
            <a:t>Supporting Innovation &amp; Entrepreneurship</a:t>
          </a:r>
          <a:endParaRPr lang="en-IN" sz="2400" dirty="0"/>
        </a:p>
      </dgm:t>
    </dgm:pt>
    <dgm:pt modelId="{F964C5C4-3962-409F-896F-341BEF30BF0C}" type="parTrans" cxnId="{D79DC589-5718-456E-B92F-8AFD24E6EAF9}">
      <dgm:prSet/>
      <dgm:spPr/>
      <dgm:t>
        <a:bodyPr/>
        <a:lstStyle/>
        <a:p>
          <a:endParaRPr lang="en-IN" sz="1600"/>
        </a:p>
      </dgm:t>
    </dgm:pt>
    <dgm:pt modelId="{25E0496C-5A64-4850-8898-5E7BA67E3449}" type="sibTrans" cxnId="{D79DC589-5718-456E-B92F-8AFD24E6EAF9}">
      <dgm:prSet/>
      <dgm:spPr/>
      <dgm:t>
        <a:bodyPr/>
        <a:lstStyle/>
        <a:p>
          <a:endParaRPr lang="en-IN" sz="1600"/>
        </a:p>
      </dgm:t>
    </dgm:pt>
    <dgm:pt modelId="{F545100C-ED94-472A-AEF2-FBB323DFA01A}">
      <dgm:prSet custT="1"/>
      <dgm:spPr/>
      <dgm:t>
        <a:bodyPr/>
        <a:lstStyle/>
        <a:p>
          <a:r>
            <a:rPr lang="en-US" sz="2400" b="1" dirty="0"/>
            <a:t>Real Estate &amp; Infrastructure Investments</a:t>
          </a:r>
          <a:endParaRPr lang="en-IN" sz="2400" dirty="0"/>
        </a:p>
      </dgm:t>
    </dgm:pt>
    <dgm:pt modelId="{F0DB74B5-F5A0-4640-90A0-372460E1D0BD}" type="parTrans" cxnId="{071ED76F-59FD-474C-9067-9DDCF38CFBCE}">
      <dgm:prSet/>
      <dgm:spPr/>
      <dgm:t>
        <a:bodyPr/>
        <a:lstStyle/>
        <a:p>
          <a:endParaRPr lang="en-IN" sz="1600"/>
        </a:p>
      </dgm:t>
    </dgm:pt>
    <dgm:pt modelId="{24156712-5F3C-40B7-9DD6-1ED08AD44418}" type="sibTrans" cxnId="{071ED76F-59FD-474C-9067-9DDCF38CFBCE}">
      <dgm:prSet/>
      <dgm:spPr/>
      <dgm:t>
        <a:bodyPr/>
        <a:lstStyle/>
        <a:p>
          <a:endParaRPr lang="en-IN" sz="1600"/>
        </a:p>
      </dgm:t>
    </dgm:pt>
    <dgm:pt modelId="{930BCAA5-5874-45DC-AB8E-8609666FB99C}" type="pres">
      <dgm:prSet presAssocID="{E4E9C1B3-EBD1-46AC-B539-D098303CFCB8}" presName="diagram" presStyleCnt="0">
        <dgm:presLayoutVars>
          <dgm:dir/>
          <dgm:resizeHandles val="exact"/>
        </dgm:presLayoutVars>
      </dgm:prSet>
      <dgm:spPr/>
    </dgm:pt>
    <dgm:pt modelId="{194BE94A-A915-4556-895E-425F0E2022C5}" type="pres">
      <dgm:prSet presAssocID="{72576B62-D7FB-4792-A438-68D3732A23F5}" presName="node" presStyleLbl="node1" presStyleIdx="0" presStyleCnt="6">
        <dgm:presLayoutVars>
          <dgm:bulletEnabled val="1"/>
        </dgm:presLayoutVars>
      </dgm:prSet>
      <dgm:spPr/>
    </dgm:pt>
    <dgm:pt modelId="{66843BF6-0875-47FE-914C-329B0DDC1896}" type="pres">
      <dgm:prSet presAssocID="{09360986-6F45-4D08-8CBF-379275EDD345}" presName="sibTrans" presStyleCnt="0"/>
      <dgm:spPr/>
    </dgm:pt>
    <dgm:pt modelId="{0B79D979-026B-46FB-9035-A031DA773FD3}" type="pres">
      <dgm:prSet presAssocID="{0F87404B-F8C8-4F5D-8B58-86CAA907C0C0}" presName="node" presStyleLbl="node1" presStyleIdx="1" presStyleCnt="6">
        <dgm:presLayoutVars>
          <dgm:bulletEnabled val="1"/>
        </dgm:presLayoutVars>
      </dgm:prSet>
      <dgm:spPr/>
    </dgm:pt>
    <dgm:pt modelId="{631996E5-B214-46B7-8AF8-F7CEC9E68B77}" type="pres">
      <dgm:prSet presAssocID="{6BE57F1D-B06B-41F4-89CF-0BAA8A4EDE05}" presName="sibTrans" presStyleCnt="0"/>
      <dgm:spPr/>
    </dgm:pt>
    <dgm:pt modelId="{7E2E00C9-4F2F-43B8-94F3-ACA3534E7207}" type="pres">
      <dgm:prSet presAssocID="{A6BE4E11-6B4F-435D-AF68-989A5D91690E}" presName="node" presStyleLbl="node1" presStyleIdx="2" presStyleCnt="6">
        <dgm:presLayoutVars>
          <dgm:bulletEnabled val="1"/>
        </dgm:presLayoutVars>
      </dgm:prSet>
      <dgm:spPr/>
    </dgm:pt>
    <dgm:pt modelId="{9D80F2E1-98AF-438C-8A41-E4DAFDA5364B}" type="pres">
      <dgm:prSet presAssocID="{B9AEF865-3E92-4984-BF52-4AFC79C3BF60}" presName="sibTrans" presStyleCnt="0"/>
      <dgm:spPr/>
    </dgm:pt>
    <dgm:pt modelId="{17F42176-2534-4CAD-8FF2-8F1680CFA1D1}" type="pres">
      <dgm:prSet presAssocID="{EE017916-C1DF-4CD6-8916-2DE14C0DE5C9}" presName="node" presStyleLbl="node1" presStyleIdx="3" presStyleCnt="6">
        <dgm:presLayoutVars>
          <dgm:bulletEnabled val="1"/>
        </dgm:presLayoutVars>
      </dgm:prSet>
      <dgm:spPr/>
    </dgm:pt>
    <dgm:pt modelId="{157C0C4B-4100-431E-8607-AEF5EB674377}" type="pres">
      <dgm:prSet presAssocID="{1745AF81-49B1-489D-9D02-CF2278108345}" presName="sibTrans" presStyleCnt="0"/>
      <dgm:spPr/>
    </dgm:pt>
    <dgm:pt modelId="{96475DA7-93FE-406C-B85F-9AD1210B6C2F}" type="pres">
      <dgm:prSet presAssocID="{25C8CB87-A3FD-4529-8174-EB5512CECFE6}" presName="node" presStyleLbl="node1" presStyleIdx="4" presStyleCnt="6">
        <dgm:presLayoutVars>
          <dgm:bulletEnabled val="1"/>
        </dgm:presLayoutVars>
      </dgm:prSet>
      <dgm:spPr/>
    </dgm:pt>
    <dgm:pt modelId="{84565662-8588-4CB3-B8A8-B2777CBCBB44}" type="pres">
      <dgm:prSet presAssocID="{25E0496C-5A64-4850-8898-5E7BA67E3449}" presName="sibTrans" presStyleCnt="0"/>
      <dgm:spPr/>
    </dgm:pt>
    <dgm:pt modelId="{4EC94BC6-66CB-4273-91F9-82A54A811855}" type="pres">
      <dgm:prSet presAssocID="{F545100C-ED94-472A-AEF2-FBB323DFA01A}" presName="node" presStyleLbl="node1" presStyleIdx="5" presStyleCnt="6">
        <dgm:presLayoutVars>
          <dgm:bulletEnabled val="1"/>
        </dgm:presLayoutVars>
      </dgm:prSet>
      <dgm:spPr/>
    </dgm:pt>
  </dgm:ptLst>
  <dgm:cxnLst>
    <dgm:cxn modelId="{9E83E901-3C1A-4C01-9CCD-B5C77A7EE3D1}" srcId="{E4E9C1B3-EBD1-46AC-B539-D098303CFCB8}" destId="{EE017916-C1DF-4CD6-8916-2DE14C0DE5C9}" srcOrd="3" destOrd="0" parTransId="{85EBA3EE-A801-427E-8694-B87BB52B2116}" sibTransId="{1745AF81-49B1-489D-9D02-CF2278108345}"/>
    <dgm:cxn modelId="{1DC26E33-997B-4CC9-BC92-89E664A21104}" type="presOf" srcId="{E4E9C1B3-EBD1-46AC-B539-D098303CFCB8}" destId="{930BCAA5-5874-45DC-AB8E-8609666FB99C}" srcOrd="0" destOrd="0" presId="urn:microsoft.com/office/officeart/2005/8/layout/default"/>
    <dgm:cxn modelId="{D5D2553B-2E69-4757-964F-5D3305BBF560}" type="presOf" srcId="{0F87404B-F8C8-4F5D-8B58-86CAA907C0C0}" destId="{0B79D979-026B-46FB-9035-A031DA773FD3}" srcOrd="0" destOrd="0" presId="urn:microsoft.com/office/officeart/2005/8/layout/default"/>
    <dgm:cxn modelId="{89A4C14B-F3D9-4D1A-A448-7FF422892043}" type="presOf" srcId="{25C8CB87-A3FD-4529-8174-EB5512CECFE6}" destId="{96475DA7-93FE-406C-B85F-9AD1210B6C2F}" srcOrd="0" destOrd="0" presId="urn:microsoft.com/office/officeart/2005/8/layout/default"/>
    <dgm:cxn modelId="{071ED76F-59FD-474C-9067-9DDCF38CFBCE}" srcId="{E4E9C1B3-EBD1-46AC-B539-D098303CFCB8}" destId="{F545100C-ED94-472A-AEF2-FBB323DFA01A}" srcOrd="5" destOrd="0" parTransId="{F0DB74B5-F5A0-4640-90A0-372460E1D0BD}" sibTransId="{24156712-5F3C-40B7-9DD6-1ED08AD44418}"/>
    <dgm:cxn modelId="{04F1E982-B11D-4C8E-8B4B-8F89FCE8190F}" type="presOf" srcId="{EE017916-C1DF-4CD6-8916-2DE14C0DE5C9}" destId="{17F42176-2534-4CAD-8FF2-8F1680CFA1D1}" srcOrd="0" destOrd="0" presId="urn:microsoft.com/office/officeart/2005/8/layout/default"/>
    <dgm:cxn modelId="{0D026289-C17A-4881-BCBC-A2E2C4B737E0}" type="presOf" srcId="{72576B62-D7FB-4792-A438-68D3732A23F5}" destId="{194BE94A-A915-4556-895E-425F0E2022C5}" srcOrd="0" destOrd="0" presId="urn:microsoft.com/office/officeart/2005/8/layout/default"/>
    <dgm:cxn modelId="{D79DC589-5718-456E-B92F-8AFD24E6EAF9}" srcId="{E4E9C1B3-EBD1-46AC-B539-D098303CFCB8}" destId="{25C8CB87-A3FD-4529-8174-EB5512CECFE6}" srcOrd="4" destOrd="0" parTransId="{F964C5C4-3962-409F-896F-341BEF30BF0C}" sibTransId="{25E0496C-5A64-4850-8898-5E7BA67E3449}"/>
    <dgm:cxn modelId="{BBB71393-82DE-4C7B-BC93-2CEB957CBE77}" srcId="{E4E9C1B3-EBD1-46AC-B539-D098303CFCB8}" destId="{A6BE4E11-6B4F-435D-AF68-989A5D91690E}" srcOrd="2" destOrd="0" parTransId="{CCE98688-EE84-4CD8-8B18-1E3EF7123F79}" sibTransId="{B9AEF865-3E92-4984-BF52-4AFC79C3BF60}"/>
    <dgm:cxn modelId="{D886B098-5E4A-4A57-A1E9-CAD674298B55}" srcId="{E4E9C1B3-EBD1-46AC-B539-D098303CFCB8}" destId="{0F87404B-F8C8-4F5D-8B58-86CAA907C0C0}" srcOrd="1" destOrd="0" parTransId="{BC604DBF-D353-4FD0-9696-48451E391A71}" sibTransId="{6BE57F1D-B06B-41F4-89CF-0BAA8A4EDE05}"/>
    <dgm:cxn modelId="{484F5CB7-4DED-45F1-8D01-A2B88DF00531}" type="presOf" srcId="{A6BE4E11-6B4F-435D-AF68-989A5D91690E}" destId="{7E2E00C9-4F2F-43B8-94F3-ACA3534E7207}" srcOrd="0" destOrd="0" presId="urn:microsoft.com/office/officeart/2005/8/layout/default"/>
    <dgm:cxn modelId="{C74B6BC8-2B5E-428B-A407-D15266BBD3EC}" srcId="{E4E9C1B3-EBD1-46AC-B539-D098303CFCB8}" destId="{72576B62-D7FB-4792-A438-68D3732A23F5}" srcOrd="0" destOrd="0" parTransId="{9F49D171-7C88-4BF3-8A47-7B1B9FB1BA5B}" sibTransId="{09360986-6F45-4D08-8CBF-379275EDD345}"/>
    <dgm:cxn modelId="{5776C2DF-2822-474B-B1E8-C7DD4C5D4A35}" type="presOf" srcId="{F545100C-ED94-472A-AEF2-FBB323DFA01A}" destId="{4EC94BC6-66CB-4273-91F9-82A54A811855}" srcOrd="0" destOrd="0" presId="urn:microsoft.com/office/officeart/2005/8/layout/default"/>
    <dgm:cxn modelId="{1AAF834F-CEA4-498D-ABC0-55F0468CD004}" type="presParOf" srcId="{930BCAA5-5874-45DC-AB8E-8609666FB99C}" destId="{194BE94A-A915-4556-895E-425F0E2022C5}" srcOrd="0" destOrd="0" presId="urn:microsoft.com/office/officeart/2005/8/layout/default"/>
    <dgm:cxn modelId="{7C46A853-2ED6-47DF-A3E3-F4EB83F87D6C}" type="presParOf" srcId="{930BCAA5-5874-45DC-AB8E-8609666FB99C}" destId="{66843BF6-0875-47FE-914C-329B0DDC1896}" srcOrd="1" destOrd="0" presId="urn:microsoft.com/office/officeart/2005/8/layout/default"/>
    <dgm:cxn modelId="{91E68303-BE94-4035-AB41-E61B9EDB69A1}" type="presParOf" srcId="{930BCAA5-5874-45DC-AB8E-8609666FB99C}" destId="{0B79D979-026B-46FB-9035-A031DA773FD3}" srcOrd="2" destOrd="0" presId="urn:microsoft.com/office/officeart/2005/8/layout/default"/>
    <dgm:cxn modelId="{D09BB442-8FB0-4C5D-8BAA-B4EA3C359B99}" type="presParOf" srcId="{930BCAA5-5874-45DC-AB8E-8609666FB99C}" destId="{631996E5-B214-46B7-8AF8-F7CEC9E68B77}" srcOrd="3" destOrd="0" presId="urn:microsoft.com/office/officeart/2005/8/layout/default"/>
    <dgm:cxn modelId="{B457599F-EE0C-4A37-B22D-E1BE8C0F79ED}" type="presParOf" srcId="{930BCAA5-5874-45DC-AB8E-8609666FB99C}" destId="{7E2E00C9-4F2F-43B8-94F3-ACA3534E7207}" srcOrd="4" destOrd="0" presId="urn:microsoft.com/office/officeart/2005/8/layout/default"/>
    <dgm:cxn modelId="{6E9F89EC-1F3C-4166-9EDB-BCD0A30B6DB6}" type="presParOf" srcId="{930BCAA5-5874-45DC-AB8E-8609666FB99C}" destId="{9D80F2E1-98AF-438C-8A41-E4DAFDA5364B}" srcOrd="5" destOrd="0" presId="urn:microsoft.com/office/officeart/2005/8/layout/default"/>
    <dgm:cxn modelId="{DC8D29AF-5E57-410A-A4AD-025E4AB078D6}" type="presParOf" srcId="{930BCAA5-5874-45DC-AB8E-8609666FB99C}" destId="{17F42176-2534-4CAD-8FF2-8F1680CFA1D1}" srcOrd="6" destOrd="0" presId="urn:microsoft.com/office/officeart/2005/8/layout/default"/>
    <dgm:cxn modelId="{1D91D197-23D2-4BAD-876E-D55FC43222EC}" type="presParOf" srcId="{930BCAA5-5874-45DC-AB8E-8609666FB99C}" destId="{157C0C4B-4100-431E-8607-AEF5EB674377}" srcOrd="7" destOrd="0" presId="urn:microsoft.com/office/officeart/2005/8/layout/default"/>
    <dgm:cxn modelId="{BEF750B4-31C6-4BB6-A325-03C841D975EB}" type="presParOf" srcId="{930BCAA5-5874-45DC-AB8E-8609666FB99C}" destId="{96475DA7-93FE-406C-B85F-9AD1210B6C2F}" srcOrd="8" destOrd="0" presId="urn:microsoft.com/office/officeart/2005/8/layout/default"/>
    <dgm:cxn modelId="{731CA74F-920B-419D-B90A-814123B6906A}" type="presParOf" srcId="{930BCAA5-5874-45DC-AB8E-8609666FB99C}" destId="{84565662-8588-4CB3-B8A8-B2777CBCBB44}" srcOrd="9" destOrd="0" presId="urn:microsoft.com/office/officeart/2005/8/layout/default"/>
    <dgm:cxn modelId="{E1EC659C-A1C6-4812-A441-1834F4C77B0F}" type="presParOf" srcId="{930BCAA5-5874-45DC-AB8E-8609666FB99C}" destId="{4EC94BC6-66CB-4273-91F9-82A54A8118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0DA3C7-5ADE-41E8-AAA1-32942F2A8B2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194113-9F87-409D-9C91-B3FE5A2C3E6B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Asset Allocation Across Private Equity, Real Estate, and Alternative Investments</a:t>
          </a:r>
          <a:endParaRPr lang="en-IN" dirty="0">
            <a:latin typeface="League Spartan" pitchFamily="2" charset="0"/>
          </a:endParaRPr>
        </a:p>
      </dgm:t>
    </dgm:pt>
    <dgm:pt modelId="{227547C7-DCF8-4FFB-9BD8-E8ADBDBDE9A7}" type="parTrans" cxnId="{9505DFE8-BCB8-4123-879F-7524BC788251}">
      <dgm:prSet/>
      <dgm:spPr/>
      <dgm:t>
        <a:bodyPr/>
        <a:lstStyle/>
        <a:p>
          <a:endParaRPr lang="en-IN"/>
        </a:p>
      </dgm:t>
    </dgm:pt>
    <dgm:pt modelId="{1AF2C39B-E830-4085-B08E-8BF3E779AC8A}" type="sibTrans" cxnId="{9505DFE8-BCB8-4123-879F-7524BC788251}">
      <dgm:prSet/>
      <dgm:spPr/>
      <dgm:t>
        <a:bodyPr/>
        <a:lstStyle/>
        <a:p>
          <a:endParaRPr lang="en-IN"/>
        </a:p>
      </dgm:t>
    </dgm:pt>
    <dgm:pt modelId="{8B146E66-7439-4B9D-802B-912E7805C5D8}">
      <dgm:prSet/>
      <dgm:spPr/>
      <dgm:t>
        <a:bodyPr/>
        <a:lstStyle/>
        <a:p>
          <a:r>
            <a:rPr lang="en-US" b="1" dirty="0">
              <a:latin typeface="League Spartan" pitchFamily="2" charset="0"/>
            </a:rPr>
            <a:t>Risk-Adjusted Investment Decisions for Optimal Wealth Growth</a:t>
          </a:r>
          <a:endParaRPr lang="en-IN" dirty="0"/>
        </a:p>
      </dgm:t>
    </dgm:pt>
    <dgm:pt modelId="{AB883742-7422-4CCD-AAF0-63D0AD9EE00E}" type="parTrans" cxnId="{4AA4AAF9-2990-4EAA-B81E-2B43E3EC7C8E}">
      <dgm:prSet/>
      <dgm:spPr/>
      <dgm:t>
        <a:bodyPr/>
        <a:lstStyle/>
        <a:p>
          <a:endParaRPr lang="en-IN"/>
        </a:p>
      </dgm:t>
    </dgm:pt>
    <dgm:pt modelId="{D17EBD64-8A30-49C5-A50D-0C7584BEF2D8}" type="sibTrans" cxnId="{4AA4AAF9-2990-4EAA-B81E-2B43E3EC7C8E}">
      <dgm:prSet/>
      <dgm:spPr/>
      <dgm:t>
        <a:bodyPr/>
        <a:lstStyle/>
        <a:p>
          <a:endParaRPr lang="en-IN"/>
        </a:p>
      </dgm:t>
    </dgm:pt>
    <dgm:pt modelId="{BD168BE9-DFC6-4FF4-878F-759E69ACA2EF}">
      <dgm:prSet/>
      <dgm:spPr/>
      <dgm:t>
        <a:bodyPr/>
        <a:lstStyle/>
        <a:p>
          <a:r>
            <a:rPr lang="en-US" b="1">
              <a:latin typeface="League Spartan" pitchFamily="2" charset="0"/>
            </a:rPr>
            <a:t>Access to Exclusive Global Investment Opportunities</a:t>
          </a:r>
          <a:endParaRPr lang="en-IN" dirty="0"/>
        </a:p>
      </dgm:t>
    </dgm:pt>
    <dgm:pt modelId="{93157007-AA7F-4A8B-A349-214A1EE50448}" type="parTrans" cxnId="{C188177B-B3F4-49B5-A60F-51568D36FFCD}">
      <dgm:prSet/>
      <dgm:spPr/>
      <dgm:t>
        <a:bodyPr/>
        <a:lstStyle/>
        <a:p>
          <a:endParaRPr lang="en-IN"/>
        </a:p>
      </dgm:t>
    </dgm:pt>
    <dgm:pt modelId="{45CAB93C-AA0F-4286-897D-3FE77546BC9C}" type="sibTrans" cxnId="{C188177B-B3F4-49B5-A60F-51568D36FFCD}">
      <dgm:prSet/>
      <dgm:spPr/>
      <dgm:t>
        <a:bodyPr/>
        <a:lstStyle/>
        <a:p>
          <a:endParaRPr lang="en-IN"/>
        </a:p>
      </dgm:t>
    </dgm:pt>
    <dgm:pt modelId="{D99B85FD-6AE6-4923-8631-BF0E22979E19}">
      <dgm:prSet custT="1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sz="1200" b="1" dirty="0">
              <a:latin typeface="League Spartan" pitchFamily="2" charset="0"/>
            </a:rPr>
            <a:t>Ultra-high-net-worth families benefit from private market access</a:t>
          </a:r>
          <a:r>
            <a:rPr lang="en-US" sz="1200" dirty="0">
              <a:latin typeface="League Spartan" pitchFamily="2" charset="0"/>
            </a:rPr>
            <a:t>, which is not available to retail investors. These include: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Pre-IPO and Anchor Investments</a:t>
          </a:r>
          <a:r>
            <a:rPr lang="en-US" sz="1200" dirty="0">
              <a:latin typeface="League Spartan" pitchFamily="2" charset="0"/>
            </a:rPr>
            <a:t> – Investing in high-growth companies before they go public for exponential gains.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Co-Investment Deals</a:t>
          </a:r>
          <a:r>
            <a:rPr lang="en-US" sz="1200" dirty="0">
              <a:latin typeface="League Spartan" pitchFamily="2" charset="0"/>
            </a:rPr>
            <a:t> – Partnering with leading institutional investors and sovereign wealth funds in global projects.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Direct Real Estate &amp; Infrastructure Investments</a:t>
          </a:r>
          <a:r>
            <a:rPr lang="en-US" sz="1200" dirty="0">
              <a:latin typeface="League Spartan" pitchFamily="2" charset="0"/>
            </a:rPr>
            <a:t> – Participating in exclusive real estate developments and private infrastructure projects worldwide.</a:t>
          </a:r>
          <a:endParaRPr lang="en-IN" sz="1200" dirty="0"/>
        </a:p>
      </dgm:t>
    </dgm:pt>
    <dgm:pt modelId="{147557E9-8AA3-4079-B25D-118EDD1FB743}" type="parTrans" cxnId="{92D0593A-0067-44AF-9EBA-0C8FC97246BF}">
      <dgm:prSet/>
      <dgm:spPr/>
      <dgm:t>
        <a:bodyPr/>
        <a:lstStyle/>
        <a:p>
          <a:endParaRPr lang="en-IN"/>
        </a:p>
      </dgm:t>
    </dgm:pt>
    <dgm:pt modelId="{3B30EA94-CD6A-431E-A756-AA99429A5FA5}" type="sibTrans" cxnId="{92D0593A-0067-44AF-9EBA-0C8FC97246BF}">
      <dgm:prSet/>
      <dgm:spPr/>
      <dgm:t>
        <a:bodyPr/>
        <a:lstStyle/>
        <a:p>
          <a:endParaRPr lang="en-IN"/>
        </a:p>
      </dgm:t>
    </dgm:pt>
    <dgm:pt modelId="{3D9D76C6-FDED-4D3B-9618-E63BB65080F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League Spartan" pitchFamily="2" charset="0"/>
            </a:rPr>
            <a:t>Diversification is Key</a:t>
          </a:r>
          <a:r>
            <a:rPr lang="en-US" sz="1200" dirty="0">
              <a:latin typeface="League Spartan" pitchFamily="2" charset="0"/>
            </a:rPr>
            <a:t>: A well-structured family office portfolio spreads investments across multiple asset classes to reduce overall risk. Instead of concentrating wealth in a single business or asset, families allocate funds into: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Private Equity</a:t>
          </a:r>
          <a:r>
            <a:rPr lang="en-US" sz="1200" dirty="0">
              <a:latin typeface="League Spartan" pitchFamily="2" charset="0"/>
            </a:rPr>
            <a:t> – Investing in startups, high-growth private companies, and venture capital for long-term wealth creation.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Real Estate</a:t>
          </a:r>
          <a:r>
            <a:rPr lang="en-US" sz="1200" dirty="0">
              <a:latin typeface="League Spartan" pitchFamily="2" charset="0"/>
            </a:rPr>
            <a:t> – Holding a mix of commercial, residential, and REITs (Real Estate Investment Trusts) for steady rental yields and capital appreciation.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Alternative Investments</a:t>
          </a:r>
          <a:r>
            <a:rPr lang="en-US" sz="1200" dirty="0">
              <a:latin typeface="League Spartan" pitchFamily="2" charset="0"/>
            </a:rPr>
            <a:t> – Hedge funds, commodities, art, collectibles, and even cryptocurrency for enhanced returns uncorrelated with traditional markets</a:t>
          </a:r>
          <a:endParaRPr lang="en-IN" sz="1200" dirty="0"/>
        </a:p>
      </dgm:t>
    </dgm:pt>
    <dgm:pt modelId="{CB761FB5-8F08-40C2-B3C3-F96E376E58C2}" type="parTrans" cxnId="{321D006A-1A23-4CD4-BF74-2EB3FF2122E2}">
      <dgm:prSet/>
      <dgm:spPr/>
      <dgm:t>
        <a:bodyPr/>
        <a:lstStyle/>
        <a:p>
          <a:endParaRPr lang="en-IN"/>
        </a:p>
      </dgm:t>
    </dgm:pt>
    <dgm:pt modelId="{1E5A07B5-295D-4133-B74A-9693262D231C}" type="sibTrans" cxnId="{321D006A-1A23-4CD4-BF74-2EB3FF2122E2}">
      <dgm:prSet/>
      <dgm:spPr/>
      <dgm:t>
        <a:bodyPr/>
        <a:lstStyle/>
        <a:p>
          <a:endParaRPr lang="en-IN"/>
        </a:p>
      </dgm:t>
    </dgm:pt>
    <dgm:pt modelId="{A0B592F8-9D00-4962-A546-BA4895223915}">
      <dgm:prSet custT="1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n-US" sz="1200" b="1" dirty="0">
              <a:latin typeface="League Spartan" pitchFamily="2" charset="0"/>
            </a:rPr>
            <a:t>Professional wealth managers use a data-driven approach</a:t>
          </a:r>
          <a:r>
            <a:rPr lang="en-US" sz="1200" dirty="0">
              <a:latin typeface="League Spartan" pitchFamily="2" charset="0"/>
            </a:rPr>
            <a:t> to ensure every investment aligns with a family's risk appetite and return expectations.</a:t>
          </a:r>
          <a:endParaRPr lang="en-IN" sz="1200" dirty="0"/>
        </a:p>
      </dgm:t>
    </dgm:pt>
    <dgm:pt modelId="{FA28FFD0-32DE-4B42-8A5B-84BBE778AD51}" type="parTrans" cxnId="{2451FD94-111E-40B5-BECB-63EE958907D8}">
      <dgm:prSet/>
      <dgm:spPr/>
      <dgm:t>
        <a:bodyPr/>
        <a:lstStyle/>
        <a:p>
          <a:endParaRPr lang="en-IN"/>
        </a:p>
      </dgm:t>
    </dgm:pt>
    <dgm:pt modelId="{1E749E67-BFD7-4D85-9CA4-9D879EF8ED22}" type="sibTrans" cxnId="{2451FD94-111E-40B5-BECB-63EE958907D8}">
      <dgm:prSet/>
      <dgm:spPr/>
      <dgm:t>
        <a:bodyPr/>
        <a:lstStyle/>
        <a:p>
          <a:endParaRPr lang="en-IN"/>
        </a:p>
      </dgm:t>
    </dgm:pt>
    <dgm:pt modelId="{9A6257D0-BEED-4F23-9599-7DBCFED14A4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League Spartan" pitchFamily="2" charset="0"/>
            </a:rPr>
            <a:t>Techniques Used: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Modern Portfolio Theory (MPT)</a:t>
          </a:r>
          <a:r>
            <a:rPr lang="en-US" sz="1200" dirty="0">
              <a:latin typeface="League Spartan" pitchFamily="2" charset="0"/>
            </a:rPr>
            <a:t> – Allocating assets in a way that maximizes returns for a given level of risk.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Dynamic Risk Management</a:t>
          </a:r>
          <a:r>
            <a:rPr lang="en-US" sz="1200" dirty="0">
              <a:latin typeface="League Spartan" pitchFamily="2" charset="0"/>
            </a:rPr>
            <a:t> – Hedging strategies, downside protection, and stress testing investment scenarios.</a:t>
          </a:r>
          <a:br>
            <a:rPr lang="en-US" sz="1200" dirty="0">
              <a:latin typeface="League Spartan" pitchFamily="2" charset="0"/>
            </a:rPr>
          </a:br>
          <a:r>
            <a:rPr lang="en-US" sz="1200" dirty="0">
              <a:latin typeface="League Spartan" pitchFamily="2" charset="0"/>
            </a:rPr>
            <a:t>✅ </a:t>
          </a:r>
          <a:r>
            <a:rPr lang="en-US" sz="1200" b="1" dirty="0">
              <a:latin typeface="League Spartan" pitchFamily="2" charset="0"/>
            </a:rPr>
            <a:t>Customized Liquidity Planning</a:t>
          </a:r>
          <a:r>
            <a:rPr lang="en-US" sz="1200" dirty="0">
              <a:latin typeface="League Spartan" pitchFamily="2" charset="0"/>
            </a:rPr>
            <a:t> – Balancing long-term growth assets with liquid investments to maintain financial flexibility</a:t>
          </a:r>
        </a:p>
      </dgm:t>
    </dgm:pt>
    <dgm:pt modelId="{4117FA15-ACB4-4463-9C9B-A5B8FEEF0821}" type="parTrans" cxnId="{3C5C74D7-756A-4F0E-8CD2-A33531957B59}">
      <dgm:prSet/>
      <dgm:spPr/>
      <dgm:t>
        <a:bodyPr/>
        <a:lstStyle/>
        <a:p>
          <a:endParaRPr lang="en-IN"/>
        </a:p>
      </dgm:t>
    </dgm:pt>
    <dgm:pt modelId="{5102343A-01BC-470E-B8A7-1492AFA5CB72}" type="sibTrans" cxnId="{3C5C74D7-756A-4F0E-8CD2-A33531957B59}">
      <dgm:prSet/>
      <dgm:spPr/>
      <dgm:t>
        <a:bodyPr/>
        <a:lstStyle/>
        <a:p>
          <a:endParaRPr lang="en-IN"/>
        </a:p>
      </dgm:t>
    </dgm:pt>
    <dgm:pt modelId="{477B27A7-6C67-483A-83D0-326369F22961}" type="pres">
      <dgm:prSet presAssocID="{A70DA3C7-5ADE-41E8-AAA1-32942F2A8B23}" presName="Name0" presStyleCnt="0">
        <dgm:presLayoutVars>
          <dgm:dir/>
          <dgm:animLvl val="lvl"/>
          <dgm:resizeHandles val="exact"/>
        </dgm:presLayoutVars>
      </dgm:prSet>
      <dgm:spPr/>
    </dgm:pt>
    <dgm:pt modelId="{308FDA75-DB4C-4886-B8ED-3759E39ABE61}" type="pres">
      <dgm:prSet presAssocID="{43194113-9F87-409D-9C91-B3FE5A2C3E6B}" presName="composite" presStyleCnt="0"/>
      <dgm:spPr/>
    </dgm:pt>
    <dgm:pt modelId="{7FCC3C4E-333E-4490-AC4B-813E2C062BE5}" type="pres">
      <dgm:prSet presAssocID="{43194113-9F87-409D-9C91-B3FE5A2C3E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884F0EA-57B1-403C-B52E-A60D3189A5AE}" type="pres">
      <dgm:prSet presAssocID="{43194113-9F87-409D-9C91-B3FE5A2C3E6B}" presName="desTx" presStyleLbl="alignAccFollowNode1" presStyleIdx="0" presStyleCnt="3">
        <dgm:presLayoutVars>
          <dgm:bulletEnabled val="1"/>
        </dgm:presLayoutVars>
      </dgm:prSet>
      <dgm:spPr/>
    </dgm:pt>
    <dgm:pt modelId="{4C880AE2-6C01-451A-B83F-A261BFCB0990}" type="pres">
      <dgm:prSet presAssocID="{1AF2C39B-E830-4085-B08E-8BF3E779AC8A}" presName="space" presStyleCnt="0"/>
      <dgm:spPr/>
    </dgm:pt>
    <dgm:pt modelId="{87BC2C19-50C2-43D1-8F93-B80FE6F5D9F2}" type="pres">
      <dgm:prSet presAssocID="{8B146E66-7439-4B9D-802B-912E7805C5D8}" presName="composite" presStyleCnt="0"/>
      <dgm:spPr/>
    </dgm:pt>
    <dgm:pt modelId="{78EE6719-FB55-41F6-9CA9-231E637CB1F2}" type="pres">
      <dgm:prSet presAssocID="{8B146E66-7439-4B9D-802B-912E7805C5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69E3185-6535-4F5A-9C33-884C508AE3C4}" type="pres">
      <dgm:prSet presAssocID="{8B146E66-7439-4B9D-802B-912E7805C5D8}" presName="desTx" presStyleLbl="alignAccFollowNode1" presStyleIdx="1" presStyleCnt="3">
        <dgm:presLayoutVars>
          <dgm:bulletEnabled val="1"/>
        </dgm:presLayoutVars>
      </dgm:prSet>
      <dgm:spPr/>
    </dgm:pt>
    <dgm:pt modelId="{BB268610-4EEE-428E-91FC-6F65256554D7}" type="pres">
      <dgm:prSet presAssocID="{D17EBD64-8A30-49C5-A50D-0C7584BEF2D8}" presName="space" presStyleCnt="0"/>
      <dgm:spPr/>
    </dgm:pt>
    <dgm:pt modelId="{95941D75-4EA5-4D2C-A326-F87F88727C1B}" type="pres">
      <dgm:prSet presAssocID="{BD168BE9-DFC6-4FF4-878F-759E69ACA2EF}" presName="composite" presStyleCnt="0"/>
      <dgm:spPr/>
    </dgm:pt>
    <dgm:pt modelId="{797E9A32-1AA5-4842-AF77-2A80D3AFD97D}" type="pres">
      <dgm:prSet presAssocID="{BD168BE9-DFC6-4FF4-878F-759E69ACA2E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96E1A42-C081-4606-A4DF-95049C4C7B7F}" type="pres">
      <dgm:prSet presAssocID="{BD168BE9-DFC6-4FF4-878F-759E69ACA2E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CAA0F19-E599-47EE-8D65-ED64AA374FEE}" type="presOf" srcId="{BD168BE9-DFC6-4FF4-878F-759E69ACA2EF}" destId="{797E9A32-1AA5-4842-AF77-2A80D3AFD97D}" srcOrd="0" destOrd="0" presId="urn:microsoft.com/office/officeart/2005/8/layout/hList1"/>
    <dgm:cxn modelId="{92D0593A-0067-44AF-9EBA-0C8FC97246BF}" srcId="{BD168BE9-DFC6-4FF4-878F-759E69ACA2EF}" destId="{D99B85FD-6AE6-4923-8631-BF0E22979E19}" srcOrd="0" destOrd="0" parTransId="{147557E9-8AA3-4079-B25D-118EDD1FB743}" sibTransId="{3B30EA94-CD6A-431E-A756-AA99429A5FA5}"/>
    <dgm:cxn modelId="{4982B843-36CE-43FC-B76A-38FDC547AE82}" type="presOf" srcId="{8B146E66-7439-4B9D-802B-912E7805C5D8}" destId="{78EE6719-FB55-41F6-9CA9-231E637CB1F2}" srcOrd="0" destOrd="0" presId="urn:microsoft.com/office/officeart/2005/8/layout/hList1"/>
    <dgm:cxn modelId="{830C1745-4B21-4939-9742-362D94E750B3}" type="presOf" srcId="{9A6257D0-BEED-4F23-9599-7DBCFED14A49}" destId="{569E3185-6535-4F5A-9C33-884C508AE3C4}" srcOrd="0" destOrd="1" presId="urn:microsoft.com/office/officeart/2005/8/layout/hList1"/>
    <dgm:cxn modelId="{321D006A-1A23-4CD4-BF74-2EB3FF2122E2}" srcId="{43194113-9F87-409D-9C91-B3FE5A2C3E6B}" destId="{3D9D76C6-FDED-4D3B-9618-E63BB65080F2}" srcOrd="0" destOrd="0" parTransId="{CB761FB5-8F08-40C2-B3C3-F96E376E58C2}" sibTransId="{1E5A07B5-295D-4133-B74A-9693262D231C}"/>
    <dgm:cxn modelId="{C188177B-B3F4-49B5-A60F-51568D36FFCD}" srcId="{A70DA3C7-5ADE-41E8-AAA1-32942F2A8B23}" destId="{BD168BE9-DFC6-4FF4-878F-759E69ACA2EF}" srcOrd="2" destOrd="0" parTransId="{93157007-AA7F-4A8B-A349-214A1EE50448}" sibTransId="{45CAB93C-AA0F-4286-897D-3FE77546BC9C}"/>
    <dgm:cxn modelId="{2451FD94-111E-40B5-BECB-63EE958907D8}" srcId="{8B146E66-7439-4B9D-802B-912E7805C5D8}" destId="{A0B592F8-9D00-4962-A546-BA4895223915}" srcOrd="0" destOrd="0" parTransId="{FA28FFD0-32DE-4B42-8A5B-84BBE778AD51}" sibTransId="{1E749E67-BFD7-4D85-9CA4-9D879EF8ED22}"/>
    <dgm:cxn modelId="{98FC5395-F40B-474B-974E-27E4DCBFF98F}" type="presOf" srcId="{3D9D76C6-FDED-4D3B-9618-E63BB65080F2}" destId="{3884F0EA-57B1-403C-B52E-A60D3189A5AE}" srcOrd="0" destOrd="0" presId="urn:microsoft.com/office/officeart/2005/8/layout/hList1"/>
    <dgm:cxn modelId="{1D604D9D-8CC5-4201-8229-80DA74E7976D}" type="presOf" srcId="{A0B592F8-9D00-4962-A546-BA4895223915}" destId="{569E3185-6535-4F5A-9C33-884C508AE3C4}" srcOrd="0" destOrd="0" presId="urn:microsoft.com/office/officeart/2005/8/layout/hList1"/>
    <dgm:cxn modelId="{21D807A3-C98F-402F-9F51-EFA63239A7DC}" type="presOf" srcId="{43194113-9F87-409D-9C91-B3FE5A2C3E6B}" destId="{7FCC3C4E-333E-4490-AC4B-813E2C062BE5}" srcOrd="0" destOrd="0" presId="urn:microsoft.com/office/officeart/2005/8/layout/hList1"/>
    <dgm:cxn modelId="{1E55FFAC-79DA-4466-99BD-743125807733}" type="presOf" srcId="{A70DA3C7-5ADE-41E8-AAA1-32942F2A8B23}" destId="{477B27A7-6C67-483A-83D0-326369F22961}" srcOrd="0" destOrd="0" presId="urn:microsoft.com/office/officeart/2005/8/layout/hList1"/>
    <dgm:cxn modelId="{3C5C74D7-756A-4F0E-8CD2-A33531957B59}" srcId="{8B146E66-7439-4B9D-802B-912E7805C5D8}" destId="{9A6257D0-BEED-4F23-9599-7DBCFED14A49}" srcOrd="1" destOrd="0" parTransId="{4117FA15-ACB4-4463-9C9B-A5B8FEEF0821}" sibTransId="{5102343A-01BC-470E-B8A7-1492AFA5CB72}"/>
    <dgm:cxn modelId="{9505DFE8-BCB8-4123-879F-7524BC788251}" srcId="{A70DA3C7-5ADE-41E8-AAA1-32942F2A8B23}" destId="{43194113-9F87-409D-9C91-B3FE5A2C3E6B}" srcOrd="0" destOrd="0" parTransId="{227547C7-DCF8-4FFB-9BD8-E8ADBDBDE9A7}" sibTransId="{1AF2C39B-E830-4085-B08E-8BF3E779AC8A}"/>
    <dgm:cxn modelId="{623114ED-F10C-4AE6-B4B3-7E81B30C2B5A}" type="presOf" srcId="{D99B85FD-6AE6-4923-8631-BF0E22979E19}" destId="{796E1A42-C081-4606-A4DF-95049C4C7B7F}" srcOrd="0" destOrd="0" presId="urn:microsoft.com/office/officeart/2005/8/layout/hList1"/>
    <dgm:cxn modelId="{4AA4AAF9-2990-4EAA-B81E-2B43E3EC7C8E}" srcId="{A70DA3C7-5ADE-41E8-AAA1-32942F2A8B23}" destId="{8B146E66-7439-4B9D-802B-912E7805C5D8}" srcOrd="1" destOrd="0" parTransId="{AB883742-7422-4CCD-AAF0-63D0AD9EE00E}" sibTransId="{D17EBD64-8A30-49C5-A50D-0C7584BEF2D8}"/>
    <dgm:cxn modelId="{793FB40B-8D99-4825-9558-07BA9C738BEA}" type="presParOf" srcId="{477B27A7-6C67-483A-83D0-326369F22961}" destId="{308FDA75-DB4C-4886-B8ED-3759E39ABE61}" srcOrd="0" destOrd="0" presId="urn:microsoft.com/office/officeart/2005/8/layout/hList1"/>
    <dgm:cxn modelId="{FC32C227-11F8-4A88-906D-FAE4AE282B70}" type="presParOf" srcId="{308FDA75-DB4C-4886-B8ED-3759E39ABE61}" destId="{7FCC3C4E-333E-4490-AC4B-813E2C062BE5}" srcOrd="0" destOrd="0" presId="urn:microsoft.com/office/officeart/2005/8/layout/hList1"/>
    <dgm:cxn modelId="{9AEDE141-0B74-4DEA-84C6-3EF3D49ADF97}" type="presParOf" srcId="{308FDA75-DB4C-4886-B8ED-3759E39ABE61}" destId="{3884F0EA-57B1-403C-B52E-A60D3189A5AE}" srcOrd="1" destOrd="0" presId="urn:microsoft.com/office/officeart/2005/8/layout/hList1"/>
    <dgm:cxn modelId="{278272B7-E7B8-42AD-A032-F1D09C4B5CA5}" type="presParOf" srcId="{477B27A7-6C67-483A-83D0-326369F22961}" destId="{4C880AE2-6C01-451A-B83F-A261BFCB0990}" srcOrd="1" destOrd="0" presId="urn:microsoft.com/office/officeart/2005/8/layout/hList1"/>
    <dgm:cxn modelId="{4CC93DAD-CB21-460B-A1D8-9521194B2193}" type="presParOf" srcId="{477B27A7-6C67-483A-83D0-326369F22961}" destId="{87BC2C19-50C2-43D1-8F93-B80FE6F5D9F2}" srcOrd="2" destOrd="0" presId="urn:microsoft.com/office/officeart/2005/8/layout/hList1"/>
    <dgm:cxn modelId="{298AD986-95E2-4139-B86C-BF263F2ABB69}" type="presParOf" srcId="{87BC2C19-50C2-43D1-8F93-B80FE6F5D9F2}" destId="{78EE6719-FB55-41F6-9CA9-231E637CB1F2}" srcOrd="0" destOrd="0" presId="urn:microsoft.com/office/officeart/2005/8/layout/hList1"/>
    <dgm:cxn modelId="{F1C2A823-C4F7-4728-B742-BE1CEEEA7F57}" type="presParOf" srcId="{87BC2C19-50C2-43D1-8F93-B80FE6F5D9F2}" destId="{569E3185-6535-4F5A-9C33-884C508AE3C4}" srcOrd="1" destOrd="0" presId="urn:microsoft.com/office/officeart/2005/8/layout/hList1"/>
    <dgm:cxn modelId="{B9CB0CE1-8DE6-4731-808E-60FFA68B70C6}" type="presParOf" srcId="{477B27A7-6C67-483A-83D0-326369F22961}" destId="{BB268610-4EEE-428E-91FC-6F65256554D7}" srcOrd="3" destOrd="0" presId="urn:microsoft.com/office/officeart/2005/8/layout/hList1"/>
    <dgm:cxn modelId="{4DF5878D-C528-469F-95E9-738C499D04FA}" type="presParOf" srcId="{477B27A7-6C67-483A-83D0-326369F22961}" destId="{95941D75-4EA5-4D2C-A326-F87F88727C1B}" srcOrd="4" destOrd="0" presId="urn:microsoft.com/office/officeart/2005/8/layout/hList1"/>
    <dgm:cxn modelId="{3ED31F69-A585-4ABF-9614-7BB93800756A}" type="presParOf" srcId="{95941D75-4EA5-4D2C-A326-F87F88727C1B}" destId="{797E9A32-1AA5-4842-AF77-2A80D3AFD97D}" srcOrd="0" destOrd="0" presId="urn:microsoft.com/office/officeart/2005/8/layout/hList1"/>
    <dgm:cxn modelId="{6AF89F19-371F-4D43-9992-C603FD6570EB}" type="presParOf" srcId="{95941D75-4EA5-4D2C-A326-F87F88727C1B}" destId="{796E1A42-C081-4606-A4DF-95049C4C7B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6383-82D8-480F-828B-3B6D97D7F8D3}">
      <dsp:nvSpPr>
        <dsp:cNvPr id="0" name=""/>
        <dsp:cNvSpPr/>
      </dsp:nvSpPr>
      <dsp:spPr>
        <a:xfrm>
          <a:off x="1225229" y="2623"/>
          <a:ext cx="2310676" cy="138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eague Spartan" pitchFamily="2" charset="0"/>
            </a:rPr>
            <a:t>Structured Wealth Management &amp; Estate Planning</a:t>
          </a:r>
          <a:endParaRPr lang="en-IN" sz="2300" b="0" kern="1200" dirty="0">
            <a:latin typeface="League Spartan" pitchFamily="2" charset="0"/>
          </a:endParaRPr>
        </a:p>
      </dsp:txBody>
      <dsp:txXfrm>
        <a:off x="1225229" y="2623"/>
        <a:ext cx="2310676" cy="1386406"/>
      </dsp:txXfrm>
    </dsp:sp>
    <dsp:sp modelId="{657B68EA-25D3-40A9-B227-35751558948F}">
      <dsp:nvSpPr>
        <dsp:cNvPr id="0" name=""/>
        <dsp:cNvSpPr/>
      </dsp:nvSpPr>
      <dsp:spPr>
        <a:xfrm>
          <a:off x="3766973" y="2623"/>
          <a:ext cx="2310676" cy="138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eague Spartan" pitchFamily="2" charset="0"/>
            </a:rPr>
            <a:t>Surge in UHNW Families</a:t>
          </a:r>
          <a:endParaRPr lang="en-IN" sz="2300" kern="1200" dirty="0">
            <a:latin typeface="League Spartan" pitchFamily="2" charset="0"/>
          </a:endParaRPr>
        </a:p>
      </dsp:txBody>
      <dsp:txXfrm>
        <a:off x="3766973" y="2623"/>
        <a:ext cx="2310676" cy="1386406"/>
      </dsp:txXfrm>
    </dsp:sp>
    <dsp:sp modelId="{A48C63A2-DCE3-48B8-B55E-873A20207244}">
      <dsp:nvSpPr>
        <dsp:cNvPr id="0" name=""/>
        <dsp:cNvSpPr/>
      </dsp:nvSpPr>
      <dsp:spPr>
        <a:xfrm>
          <a:off x="1225229" y="1620097"/>
          <a:ext cx="2310676" cy="138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eague Spartan" pitchFamily="2" charset="0"/>
            </a:rPr>
            <a:t>Shift Toward Direct Investments</a:t>
          </a:r>
          <a:endParaRPr lang="en-IN" sz="2300" kern="1200" dirty="0">
            <a:latin typeface="League Spartan" pitchFamily="2" charset="0"/>
          </a:endParaRPr>
        </a:p>
      </dsp:txBody>
      <dsp:txXfrm>
        <a:off x="1225229" y="1620097"/>
        <a:ext cx="2310676" cy="1386406"/>
      </dsp:txXfrm>
    </dsp:sp>
    <dsp:sp modelId="{DE1B57BD-AC1E-4FD7-A935-11AB066203F6}">
      <dsp:nvSpPr>
        <dsp:cNvPr id="0" name=""/>
        <dsp:cNvSpPr/>
      </dsp:nvSpPr>
      <dsp:spPr>
        <a:xfrm>
          <a:off x="3766973" y="1620097"/>
          <a:ext cx="2310676" cy="138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eague Spartan" pitchFamily="2" charset="0"/>
            </a:rPr>
            <a:t>Regulatory Changes &amp; Offshore Scrutiny</a:t>
          </a:r>
          <a:endParaRPr lang="en-IN" sz="2300" kern="1200" dirty="0">
            <a:latin typeface="League Spartan" pitchFamily="2" charset="0"/>
          </a:endParaRPr>
        </a:p>
      </dsp:txBody>
      <dsp:txXfrm>
        <a:off x="3766973" y="1620097"/>
        <a:ext cx="2310676" cy="1386406"/>
      </dsp:txXfrm>
    </dsp:sp>
    <dsp:sp modelId="{B2F881C1-E29A-426F-912D-E566330D72E4}">
      <dsp:nvSpPr>
        <dsp:cNvPr id="0" name=""/>
        <dsp:cNvSpPr/>
      </dsp:nvSpPr>
      <dsp:spPr>
        <a:xfrm>
          <a:off x="2496101" y="3237571"/>
          <a:ext cx="2310676" cy="138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eague Spartan" pitchFamily="2" charset="0"/>
            </a:rPr>
            <a:t>Diversification Across Asset Class</a:t>
          </a:r>
          <a:endParaRPr lang="en-IN" sz="2300" kern="1200" dirty="0">
            <a:latin typeface="League Spartan" pitchFamily="2" charset="0"/>
          </a:endParaRPr>
        </a:p>
      </dsp:txBody>
      <dsp:txXfrm>
        <a:off x="2496101" y="3237571"/>
        <a:ext cx="2310676" cy="138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0B218-F7D0-4491-BB36-01957183C1BE}">
      <dsp:nvSpPr>
        <dsp:cNvPr id="0" name=""/>
        <dsp:cNvSpPr/>
      </dsp:nvSpPr>
      <dsp:spPr>
        <a:xfrm>
          <a:off x="4790" y="1170142"/>
          <a:ext cx="2094689" cy="2788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League Spartan" pitchFamily="2" charset="0"/>
            </a:rPr>
            <a:t>Step 1</a:t>
          </a:r>
          <a:br>
            <a:rPr lang="en-US" sz="1800" b="1" kern="1200" dirty="0">
              <a:latin typeface="League Spartan" pitchFamily="2" charset="0"/>
            </a:rPr>
          </a:br>
          <a:r>
            <a:rPr lang="en-US" sz="1800" b="1" kern="1200" dirty="0">
              <a:latin typeface="League Spartan" pitchFamily="2" charset="0"/>
            </a:rPr>
            <a:t>Define objectives</a:t>
          </a:r>
          <a:r>
            <a:rPr lang="en-US" sz="1800" kern="1200" dirty="0">
              <a:latin typeface="League Spartan" pitchFamily="2" charset="0"/>
            </a:rPr>
            <a:t>: Wealth preservation, investments, philanthropy, succession planning</a:t>
          </a:r>
          <a:endParaRPr lang="en-IN" sz="1800" kern="1200" dirty="0">
            <a:latin typeface="League Spartan" pitchFamily="2" charset="0"/>
          </a:endParaRPr>
        </a:p>
      </dsp:txBody>
      <dsp:txXfrm>
        <a:off x="66141" y="1231493"/>
        <a:ext cx="1971987" cy="2665853"/>
      </dsp:txXfrm>
    </dsp:sp>
    <dsp:sp modelId="{34E61BB8-7C5E-406C-AE35-C040BF146625}">
      <dsp:nvSpPr>
        <dsp:cNvPr id="0" name=""/>
        <dsp:cNvSpPr/>
      </dsp:nvSpPr>
      <dsp:spPr>
        <a:xfrm>
          <a:off x="2308949" y="2304678"/>
          <a:ext cx="444074" cy="519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2308949" y="2408575"/>
        <a:ext cx="310852" cy="311689"/>
      </dsp:txXfrm>
    </dsp:sp>
    <dsp:sp modelId="{C463B843-6D35-4E70-B2BD-48762DBDBABB}">
      <dsp:nvSpPr>
        <dsp:cNvPr id="0" name=""/>
        <dsp:cNvSpPr/>
      </dsp:nvSpPr>
      <dsp:spPr>
        <a:xfrm>
          <a:off x="2937356" y="1170142"/>
          <a:ext cx="2094689" cy="2788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League Spartan" pitchFamily="2" charset="0"/>
            </a:rPr>
            <a:t>Step 2</a:t>
          </a:r>
          <a:br>
            <a:rPr lang="en-US" sz="1800" b="1" kern="1200" dirty="0">
              <a:latin typeface="League Spartan" pitchFamily="2" charset="0"/>
            </a:rPr>
          </a:br>
          <a:r>
            <a:rPr lang="en-US" sz="1800" b="1" kern="1200" dirty="0">
              <a:latin typeface="League Spartan" pitchFamily="2" charset="0"/>
            </a:rPr>
            <a:t>Legal structuring</a:t>
          </a:r>
          <a:r>
            <a:rPr lang="en-US" sz="1800" kern="1200" dirty="0">
              <a:latin typeface="League Spartan" pitchFamily="2" charset="0"/>
            </a:rPr>
            <a:t>: Trusts, LLPs, Corporate Entities</a:t>
          </a:r>
          <a:endParaRPr lang="en-IN" sz="1800" kern="1200" dirty="0">
            <a:latin typeface="League Spartan" pitchFamily="2" charset="0"/>
          </a:endParaRPr>
        </a:p>
      </dsp:txBody>
      <dsp:txXfrm>
        <a:off x="2998707" y="1231493"/>
        <a:ext cx="1971987" cy="2665853"/>
      </dsp:txXfrm>
    </dsp:sp>
    <dsp:sp modelId="{9B62E927-BA70-49B7-BF43-5824517C9020}">
      <dsp:nvSpPr>
        <dsp:cNvPr id="0" name=""/>
        <dsp:cNvSpPr/>
      </dsp:nvSpPr>
      <dsp:spPr>
        <a:xfrm>
          <a:off x="5241515" y="2304678"/>
          <a:ext cx="444074" cy="519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241515" y="2408575"/>
        <a:ext cx="310852" cy="311689"/>
      </dsp:txXfrm>
    </dsp:sp>
    <dsp:sp modelId="{D677F662-8D8B-4B64-8DB3-937C41D945FF}">
      <dsp:nvSpPr>
        <dsp:cNvPr id="0" name=""/>
        <dsp:cNvSpPr/>
      </dsp:nvSpPr>
      <dsp:spPr>
        <a:xfrm>
          <a:off x="5869921" y="1170142"/>
          <a:ext cx="2094689" cy="2788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League Spartan" pitchFamily="2" charset="0"/>
            </a:rPr>
            <a:t>Step 3</a:t>
          </a:r>
          <a:br>
            <a:rPr lang="en-US" sz="1800" b="1" kern="1200" dirty="0">
              <a:latin typeface="League Spartan" pitchFamily="2" charset="0"/>
            </a:rPr>
          </a:br>
          <a:r>
            <a:rPr lang="en-US" sz="1800" b="1" kern="1200" dirty="0">
              <a:latin typeface="League Spartan" pitchFamily="2" charset="0"/>
            </a:rPr>
            <a:t>Regulatory compliance</a:t>
          </a:r>
          <a:r>
            <a:rPr lang="en-US" sz="1800" kern="1200" dirty="0">
              <a:latin typeface="League Spartan" pitchFamily="2" charset="0"/>
            </a:rPr>
            <a:t>: SEBI, RBI, FEMA, Tax laws</a:t>
          </a:r>
          <a:endParaRPr lang="en-IN" sz="1800" kern="1200" dirty="0">
            <a:latin typeface="League Spartan" pitchFamily="2" charset="0"/>
          </a:endParaRPr>
        </a:p>
      </dsp:txBody>
      <dsp:txXfrm>
        <a:off x="5931272" y="1231493"/>
        <a:ext cx="1971987" cy="2665853"/>
      </dsp:txXfrm>
    </dsp:sp>
    <dsp:sp modelId="{11B633E2-FA52-4E92-A810-F6F08AD04FBF}">
      <dsp:nvSpPr>
        <dsp:cNvPr id="0" name=""/>
        <dsp:cNvSpPr/>
      </dsp:nvSpPr>
      <dsp:spPr>
        <a:xfrm>
          <a:off x="8174080" y="2304678"/>
          <a:ext cx="444074" cy="519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8174080" y="2408575"/>
        <a:ext cx="310852" cy="311689"/>
      </dsp:txXfrm>
    </dsp:sp>
    <dsp:sp modelId="{CD423C2B-CE1C-4492-8900-8C3BD0DD3EFB}">
      <dsp:nvSpPr>
        <dsp:cNvPr id="0" name=""/>
        <dsp:cNvSpPr/>
      </dsp:nvSpPr>
      <dsp:spPr>
        <a:xfrm>
          <a:off x="8802487" y="1170142"/>
          <a:ext cx="2094689" cy="2788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League Spartan" pitchFamily="2" charset="0"/>
            </a:rPr>
            <a:t>Step 4</a:t>
          </a:r>
          <a:br>
            <a:rPr lang="en-US" sz="1800" b="1" kern="1200" dirty="0">
              <a:latin typeface="League Spartan" pitchFamily="2" charset="0"/>
            </a:rPr>
          </a:br>
          <a:r>
            <a:rPr lang="en-US" sz="1800" b="1" kern="1200" dirty="0">
              <a:latin typeface="League Spartan" pitchFamily="2" charset="0"/>
            </a:rPr>
            <a:t>Team setup</a:t>
          </a:r>
          <a:r>
            <a:rPr lang="en-US" sz="1800" kern="1200" dirty="0">
              <a:latin typeface="League Spartan" pitchFamily="2" charset="0"/>
            </a:rPr>
            <a:t>: Investment managers, legal &amp; tax advisors, risk specialists</a:t>
          </a:r>
          <a:endParaRPr lang="en-IN" sz="1800" kern="1200" dirty="0">
            <a:latin typeface="League Spartan" pitchFamily="2" charset="0"/>
          </a:endParaRPr>
        </a:p>
      </dsp:txBody>
      <dsp:txXfrm>
        <a:off x="8863838" y="1231493"/>
        <a:ext cx="1971987" cy="2665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9C3DC-CF83-4668-AA49-E8BAA7A0F39B}">
      <dsp:nvSpPr>
        <dsp:cNvPr id="0" name=""/>
        <dsp:cNvSpPr/>
      </dsp:nvSpPr>
      <dsp:spPr>
        <a:xfrm>
          <a:off x="5039" y="466884"/>
          <a:ext cx="1931963" cy="640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eague Spartan" pitchFamily="2" charset="0"/>
            </a:rPr>
            <a:t>Capital Gains Tax</a:t>
          </a:r>
          <a:endParaRPr lang="en-IN" sz="1600" b="1" kern="1200" dirty="0">
            <a:latin typeface="League Spartan" pitchFamily="2" charset="0"/>
          </a:endParaRPr>
        </a:p>
      </dsp:txBody>
      <dsp:txXfrm>
        <a:off x="5039" y="466884"/>
        <a:ext cx="1931963" cy="640557"/>
      </dsp:txXfrm>
    </dsp:sp>
    <dsp:sp modelId="{15310A4E-E320-4DC7-8F95-E76A755A0097}">
      <dsp:nvSpPr>
        <dsp:cNvPr id="0" name=""/>
        <dsp:cNvSpPr/>
      </dsp:nvSpPr>
      <dsp:spPr>
        <a:xfrm>
          <a:off x="5039" y="1107442"/>
          <a:ext cx="193196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u="none" kern="1200" dirty="0">
              <a:latin typeface="League Spartan" pitchFamily="2" charset="0"/>
            </a:rPr>
            <a:t>Listed Stocks &amp; Mutual Funds:</a:t>
          </a:r>
          <a:r>
            <a:rPr lang="en-US" sz="1600" b="0" i="0" u="none" kern="1200" dirty="0">
              <a:latin typeface="League Spartan" pitchFamily="2" charset="0"/>
            </a:rPr>
            <a:t> 10%-15% depending on holding period</a:t>
          </a:r>
          <a:endParaRPr lang="en-IN" sz="1600" kern="1200" dirty="0">
            <a:latin typeface="League Spartan" pitchFamily="2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u="none" kern="1200" dirty="0">
              <a:latin typeface="League Spartan" pitchFamily="2" charset="0"/>
            </a:rPr>
            <a:t>Unlisted Shares &amp; Private Equity:</a:t>
          </a:r>
          <a:r>
            <a:rPr lang="en-US" sz="1600" b="0" i="0" u="none" kern="1200" dirty="0">
              <a:latin typeface="League Spartan" pitchFamily="2" charset="0"/>
            </a:rPr>
            <a:t> 20% with indexation for long-term gains</a:t>
          </a:r>
          <a:endParaRPr lang="en-US" sz="1600" kern="1200" dirty="0">
            <a:latin typeface="League Spartan" pitchFamily="2" charset="0"/>
          </a:endParaRPr>
        </a:p>
      </dsp:txBody>
      <dsp:txXfrm>
        <a:off x="5039" y="1107442"/>
        <a:ext cx="1931963" cy="3074400"/>
      </dsp:txXfrm>
    </dsp:sp>
    <dsp:sp modelId="{09CADCAB-9D2D-4544-BBA0-5AAF59CB432D}">
      <dsp:nvSpPr>
        <dsp:cNvPr id="0" name=""/>
        <dsp:cNvSpPr/>
      </dsp:nvSpPr>
      <dsp:spPr>
        <a:xfrm>
          <a:off x="2207478" y="466884"/>
          <a:ext cx="1931963" cy="640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eague Spartan" pitchFamily="2" charset="0"/>
            </a:rPr>
            <a:t>Taxation Based on Structure</a:t>
          </a:r>
          <a:endParaRPr lang="en-IN" sz="1600" b="1" kern="1200" dirty="0">
            <a:latin typeface="League Spartan" pitchFamily="2" charset="0"/>
          </a:endParaRPr>
        </a:p>
      </dsp:txBody>
      <dsp:txXfrm>
        <a:off x="2207478" y="466884"/>
        <a:ext cx="1931963" cy="640557"/>
      </dsp:txXfrm>
    </dsp:sp>
    <dsp:sp modelId="{6F0DE229-8B84-45E8-98DD-C75DF42B79B4}">
      <dsp:nvSpPr>
        <dsp:cNvPr id="0" name=""/>
        <dsp:cNvSpPr/>
      </dsp:nvSpPr>
      <dsp:spPr>
        <a:xfrm>
          <a:off x="2207478" y="1107442"/>
          <a:ext cx="193196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u="none" kern="1200" dirty="0">
              <a:latin typeface="League Spartan" pitchFamily="2" charset="0"/>
            </a:rPr>
            <a:t>Trusts:</a:t>
          </a:r>
          <a:r>
            <a:rPr lang="en-US" sz="1600" b="0" i="0" u="none" kern="1200" dirty="0">
              <a:latin typeface="League Spartan" pitchFamily="2" charset="0"/>
            </a:rPr>
            <a:t> Taxed at individual slab rates</a:t>
          </a:r>
          <a:endParaRPr lang="en-IN" sz="1600" kern="1200" dirty="0">
            <a:latin typeface="League Spartan" pitchFamily="2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u="none" kern="1200" dirty="0">
              <a:latin typeface="League Spartan" pitchFamily="2" charset="0"/>
            </a:rPr>
            <a:t>LLPs/Companies:</a:t>
          </a:r>
          <a:r>
            <a:rPr lang="en-US" sz="1600" b="0" i="0" u="none" kern="1200" dirty="0">
              <a:latin typeface="League Spartan" pitchFamily="2" charset="0"/>
            </a:rPr>
            <a:t> Corporate tax applies (22% under the new regime)</a:t>
          </a:r>
          <a:endParaRPr lang="en-IN" sz="1600" kern="1200" dirty="0">
            <a:latin typeface="League Spartan" pitchFamily="2" charset="0"/>
          </a:endParaRPr>
        </a:p>
      </dsp:txBody>
      <dsp:txXfrm>
        <a:off x="2207478" y="1107442"/>
        <a:ext cx="1931963" cy="3074400"/>
      </dsp:txXfrm>
    </dsp:sp>
    <dsp:sp modelId="{EC28718A-8579-483F-B0B2-A3E8543C8EFF}">
      <dsp:nvSpPr>
        <dsp:cNvPr id="0" name=""/>
        <dsp:cNvSpPr/>
      </dsp:nvSpPr>
      <dsp:spPr>
        <a:xfrm>
          <a:off x="4409917" y="466884"/>
          <a:ext cx="1931963" cy="640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eague Spartan" pitchFamily="2" charset="0"/>
            </a:rPr>
            <a:t>Overseas Investments &amp; FEMA Compliance</a:t>
          </a:r>
          <a:endParaRPr lang="en-IN" sz="1600" b="1" kern="1200" dirty="0">
            <a:latin typeface="League Spartan" pitchFamily="2" charset="0"/>
          </a:endParaRPr>
        </a:p>
      </dsp:txBody>
      <dsp:txXfrm>
        <a:off x="4409917" y="466884"/>
        <a:ext cx="1931963" cy="640557"/>
      </dsp:txXfrm>
    </dsp:sp>
    <dsp:sp modelId="{0F537F06-946C-4B9D-B683-75C509DF1881}">
      <dsp:nvSpPr>
        <dsp:cNvPr id="0" name=""/>
        <dsp:cNvSpPr/>
      </dsp:nvSpPr>
      <dsp:spPr>
        <a:xfrm>
          <a:off x="4409917" y="1107442"/>
          <a:ext cx="193196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u="none" kern="1200" dirty="0">
              <a:latin typeface="League Spartan" pitchFamily="2" charset="0"/>
            </a:rPr>
            <a:t>Subject to </a:t>
          </a:r>
          <a:r>
            <a:rPr lang="en-US" sz="1600" b="1" i="0" u="none" kern="1200" dirty="0">
              <a:latin typeface="League Spartan" pitchFamily="2" charset="0"/>
            </a:rPr>
            <a:t>Liberalized Remittance Scheme (LRS)</a:t>
          </a:r>
          <a:r>
            <a:rPr lang="en-US" sz="1600" b="0" i="0" u="none" kern="1200" dirty="0">
              <a:latin typeface="League Spartan" pitchFamily="2" charset="0"/>
            </a:rPr>
            <a:t> &amp; </a:t>
          </a:r>
          <a:r>
            <a:rPr lang="en-US" sz="1600" b="1" i="0" u="none" kern="1200" dirty="0">
              <a:latin typeface="League Spartan" pitchFamily="2" charset="0"/>
            </a:rPr>
            <a:t>DTAA</a:t>
          </a:r>
          <a:r>
            <a:rPr lang="en-US" sz="1600" b="0" i="0" u="none" kern="1200" dirty="0">
              <a:latin typeface="League Spartan" pitchFamily="2" charset="0"/>
            </a:rPr>
            <a:t> benefits for foreign income</a:t>
          </a:r>
          <a:endParaRPr lang="en-IN" sz="1600" kern="1200" dirty="0">
            <a:latin typeface="League Spartan" pitchFamily="2" charset="0"/>
          </a:endParaRPr>
        </a:p>
      </dsp:txBody>
      <dsp:txXfrm>
        <a:off x="4409917" y="1107442"/>
        <a:ext cx="1931963" cy="3074400"/>
      </dsp:txXfrm>
    </dsp:sp>
    <dsp:sp modelId="{24CA75AB-AAF8-48A5-AEA1-B5DB25E1EDA6}">
      <dsp:nvSpPr>
        <dsp:cNvPr id="0" name=""/>
        <dsp:cNvSpPr/>
      </dsp:nvSpPr>
      <dsp:spPr>
        <a:xfrm>
          <a:off x="6612355" y="466884"/>
          <a:ext cx="1931963" cy="640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eague Spartan" pitchFamily="2" charset="0"/>
            </a:rPr>
            <a:t>Dividend &amp; Interest Taxation</a:t>
          </a:r>
          <a:endParaRPr lang="en-IN" sz="1600" b="1" kern="1200" dirty="0">
            <a:latin typeface="League Spartan" pitchFamily="2" charset="0"/>
          </a:endParaRPr>
        </a:p>
      </dsp:txBody>
      <dsp:txXfrm>
        <a:off x="6612355" y="466884"/>
        <a:ext cx="1931963" cy="640557"/>
      </dsp:txXfrm>
    </dsp:sp>
    <dsp:sp modelId="{C3A06E0B-906C-439D-A049-B2B6819E1A68}">
      <dsp:nvSpPr>
        <dsp:cNvPr id="0" name=""/>
        <dsp:cNvSpPr/>
      </dsp:nvSpPr>
      <dsp:spPr>
        <a:xfrm>
          <a:off x="6612355" y="1107442"/>
          <a:ext cx="193196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u="none" kern="1200" dirty="0">
              <a:latin typeface="League Spartan" pitchFamily="2" charset="0"/>
            </a:rPr>
            <a:t>Dividends:</a:t>
          </a:r>
          <a:r>
            <a:rPr lang="en-US" sz="1600" b="0" i="0" u="none" kern="1200" dirty="0">
              <a:latin typeface="League Spartan" pitchFamily="2" charset="0"/>
            </a:rPr>
            <a:t> Taxed at slab rates, TDS of 10% applies</a:t>
          </a:r>
          <a:endParaRPr lang="en-IN" sz="1600" kern="1200" dirty="0">
            <a:latin typeface="League Spartan" pitchFamily="2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u="none" kern="1200" dirty="0">
              <a:latin typeface="League Spartan" pitchFamily="2" charset="0"/>
            </a:rPr>
            <a:t>Interest Income:</a:t>
          </a:r>
          <a:r>
            <a:rPr lang="en-US" sz="1600" b="0" i="0" u="none" kern="1200" dirty="0">
              <a:latin typeface="League Spartan" pitchFamily="2" charset="0"/>
            </a:rPr>
            <a:t> Taxed as per slab rates</a:t>
          </a:r>
          <a:endParaRPr lang="en-US" sz="1600" kern="1200" dirty="0">
            <a:latin typeface="League Spartan" pitchFamily="2" charset="0"/>
          </a:endParaRPr>
        </a:p>
      </dsp:txBody>
      <dsp:txXfrm>
        <a:off x="6612355" y="1107442"/>
        <a:ext cx="1931963" cy="3074400"/>
      </dsp:txXfrm>
    </dsp:sp>
    <dsp:sp modelId="{07986DBC-2E07-4C1F-85BC-F411CFC316C2}">
      <dsp:nvSpPr>
        <dsp:cNvPr id="0" name=""/>
        <dsp:cNvSpPr/>
      </dsp:nvSpPr>
      <dsp:spPr>
        <a:xfrm>
          <a:off x="8814794" y="466884"/>
          <a:ext cx="1931963" cy="6405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eague Spartan" pitchFamily="2" charset="0"/>
            </a:rPr>
            <a:t>Wealth Transfer &amp; Estate Planning</a:t>
          </a:r>
          <a:endParaRPr lang="en-IN" sz="1600" b="1" kern="1200" dirty="0">
            <a:latin typeface="League Spartan" pitchFamily="2" charset="0"/>
          </a:endParaRPr>
        </a:p>
      </dsp:txBody>
      <dsp:txXfrm>
        <a:off x="8814794" y="466884"/>
        <a:ext cx="1931963" cy="640557"/>
      </dsp:txXfrm>
    </dsp:sp>
    <dsp:sp modelId="{08FA6F48-7B0F-480A-8725-5024C405F60E}">
      <dsp:nvSpPr>
        <dsp:cNvPr id="0" name=""/>
        <dsp:cNvSpPr/>
      </dsp:nvSpPr>
      <dsp:spPr>
        <a:xfrm>
          <a:off x="8814794" y="1107442"/>
          <a:ext cx="193196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u="none" kern="1200" dirty="0">
              <a:latin typeface="League Spartan" pitchFamily="2" charset="0"/>
            </a:rPr>
            <a:t>No inheritance tax, but </a:t>
          </a:r>
          <a:r>
            <a:rPr lang="en-US" sz="1600" b="1" i="0" u="none" kern="1200" dirty="0">
              <a:latin typeface="League Spartan" pitchFamily="2" charset="0"/>
            </a:rPr>
            <a:t>gift tax</a:t>
          </a:r>
          <a:r>
            <a:rPr lang="en-US" sz="1600" b="0" i="0" u="none" kern="1200" dirty="0">
              <a:latin typeface="League Spartan" pitchFamily="2" charset="0"/>
            </a:rPr>
            <a:t> applies in certain cases</a:t>
          </a:r>
          <a:endParaRPr lang="en-IN" sz="1600" kern="1200" dirty="0">
            <a:latin typeface="League Spartan" pitchFamily="2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u="none" kern="1200" dirty="0">
              <a:latin typeface="League Spartan" pitchFamily="2" charset="0"/>
            </a:rPr>
            <a:t>Private trusts help with tax efficiency</a:t>
          </a:r>
        </a:p>
      </dsp:txBody>
      <dsp:txXfrm>
        <a:off x="8814794" y="1107442"/>
        <a:ext cx="1931963" cy="307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F77B0-F083-4EE8-9203-1176AC80EE78}">
      <dsp:nvSpPr>
        <dsp:cNvPr id="0" name=""/>
        <dsp:cNvSpPr/>
      </dsp:nvSpPr>
      <dsp:spPr>
        <a:xfrm>
          <a:off x="0" y="371034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League Spartan" pitchFamily="2" charset="0"/>
            </a:rPr>
            <a:t>Poor Communication &amp; Transparency with Family Members</a:t>
          </a:r>
          <a:endParaRPr lang="en-IN" sz="2500" b="0" kern="1200" dirty="0">
            <a:latin typeface="League Spartan" pitchFamily="2" charset="0"/>
          </a:endParaRPr>
        </a:p>
      </dsp:txBody>
      <dsp:txXfrm>
        <a:off x="24988" y="396022"/>
        <a:ext cx="8110176" cy="461899"/>
      </dsp:txXfrm>
    </dsp:sp>
    <dsp:sp modelId="{5FB48BD0-9225-42E4-A6BD-930BBF8D321C}">
      <dsp:nvSpPr>
        <dsp:cNvPr id="0" name=""/>
        <dsp:cNvSpPr/>
      </dsp:nvSpPr>
      <dsp:spPr>
        <a:xfrm>
          <a:off x="0" y="954909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eague Spartan" pitchFamily="2" charset="0"/>
            </a:rPr>
            <a:t>Casual Hiring Practices</a:t>
          </a:r>
          <a:endParaRPr lang="en-IN" sz="2500" kern="1200" dirty="0">
            <a:latin typeface="League Spartan" pitchFamily="2" charset="0"/>
          </a:endParaRPr>
        </a:p>
      </dsp:txBody>
      <dsp:txXfrm>
        <a:off x="24988" y="979897"/>
        <a:ext cx="8110176" cy="461899"/>
      </dsp:txXfrm>
    </dsp:sp>
    <dsp:sp modelId="{E7F2CDB4-5198-4272-8F0A-C28C7FFE95CE}">
      <dsp:nvSpPr>
        <dsp:cNvPr id="0" name=""/>
        <dsp:cNvSpPr/>
      </dsp:nvSpPr>
      <dsp:spPr>
        <a:xfrm>
          <a:off x="0" y="1538784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eague Spartan" pitchFamily="2" charset="0"/>
            </a:rPr>
            <a:t>Too Much, Too Fast</a:t>
          </a:r>
          <a:endParaRPr lang="en-IN" sz="2500" kern="1200" dirty="0">
            <a:latin typeface="League Spartan" pitchFamily="2" charset="0"/>
          </a:endParaRPr>
        </a:p>
      </dsp:txBody>
      <dsp:txXfrm>
        <a:off x="24988" y="1563772"/>
        <a:ext cx="8110176" cy="461899"/>
      </dsp:txXfrm>
    </dsp:sp>
    <dsp:sp modelId="{C3996ED1-2837-4051-A5D3-48067ABFD47E}">
      <dsp:nvSpPr>
        <dsp:cNvPr id="0" name=""/>
        <dsp:cNvSpPr/>
      </dsp:nvSpPr>
      <dsp:spPr>
        <a:xfrm>
          <a:off x="0" y="2122660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eague Spartan" pitchFamily="2" charset="0"/>
            </a:rPr>
            <a:t>Hesitancy to leverage Advisor Relationships</a:t>
          </a:r>
          <a:endParaRPr lang="en-IN" sz="2500" kern="1200" dirty="0">
            <a:latin typeface="League Spartan" pitchFamily="2" charset="0"/>
          </a:endParaRPr>
        </a:p>
      </dsp:txBody>
      <dsp:txXfrm>
        <a:off x="24988" y="2147648"/>
        <a:ext cx="8110176" cy="461899"/>
      </dsp:txXfrm>
    </dsp:sp>
    <dsp:sp modelId="{D039F789-F84A-4F61-8304-188C701041DF}">
      <dsp:nvSpPr>
        <dsp:cNvPr id="0" name=""/>
        <dsp:cNvSpPr/>
      </dsp:nvSpPr>
      <dsp:spPr>
        <a:xfrm>
          <a:off x="0" y="2706535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eague Spartan" pitchFamily="2" charset="0"/>
            </a:rPr>
            <a:t>Lack of Structural Flexibility</a:t>
          </a:r>
          <a:endParaRPr lang="en-IN" sz="2500" kern="1200" dirty="0">
            <a:latin typeface="League Spartan" pitchFamily="2" charset="0"/>
          </a:endParaRPr>
        </a:p>
      </dsp:txBody>
      <dsp:txXfrm>
        <a:off x="24988" y="2731523"/>
        <a:ext cx="8110176" cy="461899"/>
      </dsp:txXfrm>
    </dsp:sp>
    <dsp:sp modelId="{ABA963FB-0351-4E29-80B3-BC717AEB31F0}">
      <dsp:nvSpPr>
        <dsp:cNvPr id="0" name=""/>
        <dsp:cNvSpPr/>
      </dsp:nvSpPr>
      <dsp:spPr>
        <a:xfrm>
          <a:off x="0" y="3290410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eague Spartan" pitchFamily="2" charset="0"/>
            </a:rPr>
            <a:t>Not Treating the Family Office as a Business</a:t>
          </a:r>
          <a:endParaRPr lang="en-IN" sz="2500" kern="1200" dirty="0">
            <a:latin typeface="League Spartan" pitchFamily="2" charset="0"/>
          </a:endParaRPr>
        </a:p>
      </dsp:txBody>
      <dsp:txXfrm>
        <a:off x="24988" y="3315398"/>
        <a:ext cx="8110176" cy="461899"/>
      </dsp:txXfrm>
    </dsp:sp>
    <dsp:sp modelId="{6FCE78BC-6AE1-4A74-BDA1-449F247B4E2C}">
      <dsp:nvSpPr>
        <dsp:cNvPr id="0" name=""/>
        <dsp:cNvSpPr/>
      </dsp:nvSpPr>
      <dsp:spPr>
        <a:xfrm>
          <a:off x="0" y="3874285"/>
          <a:ext cx="8160152" cy="511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League Spartan" pitchFamily="2" charset="0"/>
            </a:rPr>
            <a:t>Inadequate Focus on Data Security &amp; Risk Management</a:t>
          </a:r>
          <a:endParaRPr lang="en-IN" sz="2500" kern="1200" dirty="0">
            <a:latin typeface="League Spartan" pitchFamily="2" charset="0"/>
          </a:endParaRPr>
        </a:p>
      </dsp:txBody>
      <dsp:txXfrm>
        <a:off x="24988" y="3899273"/>
        <a:ext cx="8110176" cy="461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9D065-F511-4A31-A637-6790D012559A}">
      <dsp:nvSpPr>
        <dsp:cNvPr id="0" name=""/>
        <dsp:cNvSpPr/>
      </dsp:nvSpPr>
      <dsp:spPr>
        <a:xfrm>
          <a:off x="0" y="319033"/>
          <a:ext cx="97497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DD4321-91EF-4353-AC36-8D1E8B3D08DB}">
      <dsp:nvSpPr>
        <dsp:cNvPr id="0" name=""/>
        <dsp:cNvSpPr/>
      </dsp:nvSpPr>
      <dsp:spPr>
        <a:xfrm>
          <a:off x="487487" y="68113"/>
          <a:ext cx="682481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7962" tIns="0" rIns="25796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League Spartan" pitchFamily="2" charset="0"/>
            </a:rPr>
            <a:t>Emerging Sectors</a:t>
          </a:r>
          <a:r>
            <a:rPr lang="en-US" sz="1700" kern="1200" dirty="0">
              <a:latin typeface="League Spartan" pitchFamily="2" charset="0"/>
            </a:rPr>
            <a:t>: AI, Fintech, Green Energy, Healthcare, </a:t>
          </a:r>
          <a:r>
            <a:rPr lang="en-US" sz="1700" kern="1200" dirty="0" err="1">
              <a:latin typeface="League Spartan" pitchFamily="2" charset="0"/>
            </a:rPr>
            <a:t>SpaceTech</a:t>
          </a:r>
          <a:endParaRPr lang="en-IN" sz="1700" kern="1200" dirty="0">
            <a:latin typeface="League Spartan" pitchFamily="2" charset="0"/>
          </a:endParaRPr>
        </a:p>
      </dsp:txBody>
      <dsp:txXfrm>
        <a:off x="511985" y="92611"/>
        <a:ext cx="6775822" cy="452844"/>
      </dsp:txXfrm>
    </dsp:sp>
    <dsp:sp modelId="{CCA8CE87-16F7-4CC6-8C7A-1DFA7D61D80D}">
      <dsp:nvSpPr>
        <dsp:cNvPr id="0" name=""/>
        <dsp:cNvSpPr/>
      </dsp:nvSpPr>
      <dsp:spPr>
        <a:xfrm>
          <a:off x="0" y="1090153"/>
          <a:ext cx="97497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D8946E-69D5-4B14-BCA4-8169D960D02C}">
      <dsp:nvSpPr>
        <dsp:cNvPr id="0" name=""/>
        <dsp:cNvSpPr/>
      </dsp:nvSpPr>
      <dsp:spPr>
        <a:xfrm>
          <a:off x="487487" y="839233"/>
          <a:ext cx="682481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7962" tIns="0" rIns="25796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League Spartan" pitchFamily="2" charset="0"/>
            </a:rPr>
            <a:t>Geographic Focus</a:t>
          </a:r>
          <a:r>
            <a:rPr lang="en-US" sz="1700" kern="1200" dirty="0">
              <a:latin typeface="League Spartan" pitchFamily="2" charset="0"/>
            </a:rPr>
            <a:t>: India, SE Asia, Middle East, Africa</a:t>
          </a:r>
          <a:endParaRPr lang="en-IN" sz="1700" kern="1200" dirty="0">
            <a:latin typeface="League Spartan" pitchFamily="2" charset="0"/>
          </a:endParaRPr>
        </a:p>
      </dsp:txBody>
      <dsp:txXfrm>
        <a:off x="511985" y="863731"/>
        <a:ext cx="6775822" cy="452844"/>
      </dsp:txXfrm>
    </dsp:sp>
    <dsp:sp modelId="{919CC915-D77D-4F66-8154-4648B4EDFDD6}">
      <dsp:nvSpPr>
        <dsp:cNvPr id="0" name=""/>
        <dsp:cNvSpPr/>
      </dsp:nvSpPr>
      <dsp:spPr>
        <a:xfrm>
          <a:off x="0" y="1861274"/>
          <a:ext cx="97497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23B1E0-15CA-45B9-B1EB-2C4AE58837C0}">
      <dsp:nvSpPr>
        <dsp:cNvPr id="0" name=""/>
        <dsp:cNvSpPr/>
      </dsp:nvSpPr>
      <dsp:spPr>
        <a:xfrm>
          <a:off x="487487" y="1610353"/>
          <a:ext cx="682481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7962" tIns="0" rIns="25796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League Spartan" pitchFamily="2" charset="0"/>
            </a:rPr>
            <a:t>Direct Investments</a:t>
          </a:r>
          <a:r>
            <a:rPr lang="en-US" sz="1700" kern="1200" dirty="0">
              <a:latin typeface="League Spartan" pitchFamily="2" charset="0"/>
            </a:rPr>
            <a:t>: Preference for direct startup stakes over LP roles in funds</a:t>
          </a:r>
          <a:endParaRPr lang="en-IN" sz="1700" kern="1200" dirty="0">
            <a:latin typeface="League Spartan" pitchFamily="2" charset="0"/>
          </a:endParaRPr>
        </a:p>
      </dsp:txBody>
      <dsp:txXfrm>
        <a:off x="511985" y="1634851"/>
        <a:ext cx="6775822" cy="452844"/>
      </dsp:txXfrm>
    </dsp:sp>
    <dsp:sp modelId="{E982A464-2817-4485-87BD-4EF7A94FDBC1}">
      <dsp:nvSpPr>
        <dsp:cNvPr id="0" name=""/>
        <dsp:cNvSpPr/>
      </dsp:nvSpPr>
      <dsp:spPr>
        <a:xfrm>
          <a:off x="0" y="2632394"/>
          <a:ext cx="97497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231BF3-C1AF-4C34-AD11-C52D6AF224AB}">
      <dsp:nvSpPr>
        <dsp:cNvPr id="0" name=""/>
        <dsp:cNvSpPr/>
      </dsp:nvSpPr>
      <dsp:spPr>
        <a:xfrm>
          <a:off x="487487" y="2381474"/>
          <a:ext cx="682481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7962" tIns="0" rIns="25796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League Spartan" pitchFamily="2" charset="0"/>
            </a:rPr>
            <a:t>Sustainable Investing</a:t>
          </a:r>
          <a:r>
            <a:rPr lang="en-US" sz="1700" kern="1200" dirty="0">
              <a:latin typeface="League Spartan" pitchFamily="2" charset="0"/>
            </a:rPr>
            <a:t>: ESG and impact-driven investment strategies gaining traction</a:t>
          </a:r>
          <a:endParaRPr lang="en-IN" sz="1700" kern="1200" dirty="0">
            <a:latin typeface="League Spartan" pitchFamily="2" charset="0"/>
          </a:endParaRPr>
        </a:p>
      </dsp:txBody>
      <dsp:txXfrm>
        <a:off x="511985" y="2405972"/>
        <a:ext cx="6775822" cy="452844"/>
      </dsp:txXfrm>
    </dsp:sp>
    <dsp:sp modelId="{FEF24D71-FC5F-4E2A-9724-BCA99131ADB1}">
      <dsp:nvSpPr>
        <dsp:cNvPr id="0" name=""/>
        <dsp:cNvSpPr/>
      </dsp:nvSpPr>
      <dsp:spPr>
        <a:xfrm>
          <a:off x="0" y="3403514"/>
          <a:ext cx="97497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B60640-7C7B-4322-AA89-8A2C704E22BC}">
      <dsp:nvSpPr>
        <dsp:cNvPr id="0" name=""/>
        <dsp:cNvSpPr/>
      </dsp:nvSpPr>
      <dsp:spPr>
        <a:xfrm>
          <a:off x="487487" y="3152594"/>
          <a:ext cx="682481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7962" tIns="0" rIns="25796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League Spartan" pitchFamily="2" charset="0"/>
            </a:rPr>
            <a:t>Digital Assets</a:t>
          </a:r>
          <a:r>
            <a:rPr lang="en-US" sz="1700" kern="1200" dirty="0">
              <a:latin typeface="League Spartan" pitchFamily="2" charset="0"/>
            </a:rPr>
            <a:t>: Select family offices exploring blockchain and tokenized assets</a:t>
          </a:r>
          <a:endParaRPr lang="en-IN" sz="1700" kern="1200" dirty="0">
            <a:latin typeface="League Spartan" pitchFamily="2" charset="0"/>
          </a:endParaRPr>
        </a:p>
      </dsp:txBody>
      <dsp:txXfrm>
        <a:off x="511985" y="3177092"/>
        <a:ext cx="6775822" cy="452844"/>
      </dsp:txXfrm>
    </dsp:sp>
    <dsp:sp modelId="{03F73738-3580-4281-8CD7-3689A648A7F3}">
      <dsp:nvSpPr>
        <dsp:cNvPr id="0" name=""/>
        <dsp:cNvSpPr/>
      </dsp:nvSpPr>
      <dsp:spPr>
        <a:xfrm>
          <a:off x="0" y="4174634"/>
          <a:ext cx="97497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558F7A-5DA5-42C2-96D3-303FF6B5D977}">
      <dsp:nvSpPr>
        <dsp:cNvPr id="0" name=""/>
        <dsp:cNvSpPr/>
      </dsp:nvSpPr>
      <dsp:spPr>
        <a:xfrm>
          <a:off x="487487" y="3923714"/>
          <a:ext cx="682481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7962" tIns="0" rIns="25796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League Spartan" pitchFamily="2" charset="0"/>
            </a:rPr>
            <a:t>Co-Investments</a:t>
          </a:r>
          <a:r>
            <a:rPr lang="en-US" sz="1700" kern="1200" dirty="0">
              <a:latin typeface="League Spartan" pitchFamily="2" charset="0"/>
            </a:rPr>
            <a:t>: Increased partnerships with PE firms, VCs, and other family offices</a:t>
          </a:r>
          <a:endParaRPr lang="en-IN" sz="1700" kern="1200" dirty="0">
            <a:latin typeface="League Spartan" pitchFamily="2" charset="0"/>
          </a:endParaRPr>
        </a:p>
      </dsp:txBody>
      <dsp:txXfrm>
        <a:off x="511985" y="3948212"/>
        <a:ext cx="6775822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BE94A-A915-4556-895E-425F0E2022C5}">
      <dsp:nvSpPr>
        <dsp:cNvPr id="0" name=""/>
        <dsp:cNvSpPr/>
      </dsp:nvSpPr>
      <dsp:spPr>
        <a:xfrm>
          <a:off x="0" y="901488"/>
          <a:ext cx="2781299" cy="1668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League Spartan" pitchFamily="2" charset="0"/>
            </a:rPr>
            <a:t>Alternative Investments: Hedge Funds, Crypto, &amp; Commodities</a:t>
          </a:r>
          <a:endParaRPr lang="en-IN" sz="2400" kern="1200" dirty="0"/>
        </a:p>
      </dsp:txBody>
      <dsp:txXfrm>
        <a:off x="0" y="901488"/>
        <a:ext cx="2781299" cy="1668779"/>
      </dsp:txXfrm>
    </dsp:sp>
    <dsp:sp modelId="{0B79D979-026B-46FB-9035-A031DA773FD3}">
      <dsp:nvSpPr>
        <dsp:cNvPr id="0" name=""/>
        <dsp:cNvSpPr/>
      </dsp:nvSpPr>
      <dsp:spPr>
        <a:xfrm>
          <a:off x="3059430" y="901488"/>
          <a:ext cx="2781299" cy="1668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League Spartan" pitchFamily="2" charset="0"/>
            </a:rPr>
            <a:t>Strategic Mergers &amp; Acquisitions (M&amp;A)</a:t>
          </a:r>
          <a:endParaRPr lang="en-IN" sz="2400" kern="1200" dirty="0"/>
        </a:p>
      </dsp:txBody>
      <dsp:txXfrm>
        <a:off x="3059430" y="901488"/>
        <a:ext cx="2781299" cy="1668779"/>
      </dsp:txXfrm>
    </dsp:sp>
    <dsp:sp modelId="{7E2E00C9-4F2F-43B8-94F3-ACA3534E7207}">
      <dsp:nvSpPr>
        <dsp:cNvPr id="0" name=""/>
        <dsp:cNvSpPr/>
      </dsp:nvSpPr>
      <dsp:spPr>
        <a:xfrm>
          <a:off x="6118859" y="901488"/>
          <a:ext cx="2781299" cy="1668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League Spartan" pitchFamily="2" charset="0"/>
            </a:rPr>
            <a:t>ESG &amp; Impact Investing</a:t>
          </a:r>
          <a:endParaRPr lang="en-IN" sz="2400" kern="1200" dirty="0"/>
        </a:p>
      </dsp:txBody>
      <dsp:txXfrm>
        <a:off x="6118859" y="901488"/>
        <a:ext cx="2781299" cy="1668779"/>
      </dsp:txXfrm>
    </dsp:sp>
    <dsp:sp modelId="{17F42176-2534-4CAD-8FF2-8F1680CFA1D1}">
      <dsp:nvSpPr>
        <dsp:cNvPr id="0" name=""/>
        <dsp:cNvSpPr/>
      </dsp:nvSpPr>
      <dsp:spPr>
        <a:xfrm>
          <a:off x="0" y="2848398"/>
          <a:ext cx="2781299" cy="1668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League Spartan" pitchFamily="2" charset="0"/>
            </a:rPr>
            <a:t>Direct Investments in Private Equity &amp; Venture Capital</a:t>
          </a:r>
          <a:endParaRPr lang="en-IN" sz="2400" kern="1200" dirty="0"/>
        </a:p>
      </dsp:txBody>
      <dsp:txXfrm>
        <a:off x="0" y="2848398"/>
        <a:ext cx="2781299" cy="1668779"/>
      </dsp:txXfrm>
    </dsp:sp>
    <dsp:sp modelId="{96475DA7-93FE-406C-B85F-9AD1210B6C2F}">
      <dsp:nvSpPr>
        <dsp:cNvPr id="0" name=""/>
        <dsp:cNvSpPr/>
      </dsp:nvSpPr>
      <dsp:spPr>
        <a:xfrm>
          <a:off x="3059430" y="2848398"/>
          <a:ext cx="2781299" cy="1668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League Spartan" pitchFamily="2" charset="0"/>
            </a:rPr>
            <a:t>Supporting Innovation &amp; Entrepreneurship</a:t>
          </a:r>
          <a:endParaRPr lang="en-IN" sz="2400" kern="1200" dirty="0"/>
        </a:p>
      </dsp:txBody>
      <dsp:txXfrm>
        <a:off x="3059430" y="2848398"/>
        <a:ext cx="2781299" cy="1668779"/>
      </dsp:txXfrm>
    </dsp:sp>
    <dsp:sp modelId="{4EC94BC6-66CB-4273-91F9-82A54A811855}">
      <dsp:nvSpPr>
        <dsp:cNvPr id="0" name=""/>
        <dsp:cNvSpPr/>
      </dsp:nvSpPr>
      <dsp:spPr>
        <a:xfrm>
          <a:off x="6118859" y="2848398"/>
          <a:ext cx="2781299" cy="1668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Real Estate &amp; Infrastructure Investments</a:t>
          </a:r>
          <a:endParaRPr lang="en-IN" sz="2400" kern="1200" dirty="0"/>
        </a:p>
      </dsp:txBody>
      <dsp:txXfrm>
        <a:off x="6118859" y="2848398"/>
        <a:ext cx="2781299" cy="1668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C3C4E-333E-4490-AC4B-813E2C062BE5}">
      <dsp:nvSpPr>
        <dsp:cNvPr id="0" name=""/>
        <dsp:cNvSpPr/>
      </dsp:nvSpPr>
      <dsp:spPr>
        <a:xfrm>
          <a:off x="3408" y="81657"/>
          <a:ext cx="3322806" cy="819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League Spartan" pitchFamily="2" charset="0"/>
            </a:rPr>
            <a:t>Asset Allocation Across Private Equity, Real Estate, and Alternative Investments</a:t>
          </a:r>
          <a:endParaRPr lang="en-IN" sz="1900" kern="1200" dirty="0">
            <a:latin typeface="League Spartan" pitchFamily="2" charset="0"/>
          </a:endParaRPr>
        </a:p>
      </dsp:txBody>
      <dsp:txXfrm>
        <a:off x="3408" y="81657"/>
        <a:ext cx="3322806" cy="819803"/>
      </dsp:txXfrm>
    </dsp:sp>
    <dsp:sp modelId="{3884F0EA-57B1-403C-B52E-A60D3189A5AE}">
      <dsp:nvSpPr>
        <dsp:cNvPr id="0" name=""/>
        <dsp:cNvSpPr/>
      </dsp:nvSpPr>
      <dsp:spPr>
        <a:xfrm>
          <a:off x="3408" y="901460"/>
          <a:ext cx="3322806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League Spartan" pitchFamily="2" charset="0"/>
            </a:rPr>
            <a:t>Diversification is Key</a:t>
          </a:r>
          <a:r>
            <a:rPr lang="en-US" sz="1200" kern="1200" dirty="0">
              <a:latin typeface="League Spartan" pitchFamily="2" charset="0"/>
            </a:rPr>
            <a:t>: A well-structured family office portfolio spreads investments across multiple asset classes to reduce overall risk. Instead of concentrating wealth in a single business or asset, families allocate funds into: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Private Equity</a:t>
          </a:r>
          <a:r>
            <a:rPr lang="en-US" sz="1200" kern="1200" dirty="0">
              <a:latin typeface="League Spartan" pitchFamily="2" charset="0"/>
            </a:rPr>
            <a:t> – Investing in startups, high-growth private companies, and venture capital for long-term wealth creation.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Real Estate</a:t>
          </a:r>
          <a:r>
            <a:rPr lang="en-US" sz="1200" kern="1200" dirty="0">
              <a:latin typeface="League Spartan" pitchFamily="2" charset="0"/>
            </a:rPr>
            <a:t> – Holding a mix of commercial, residential, and REITs (Real Estate Investment Trusts) for steady rental yields and capital appreciation.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Alternative Investments</a:t>
          </a:r>
          <a:r>
            <a:rPr lang="en-US" sz="1200" kern="1200" dirty="0">
              <a:latin typeface="League Spartan" pitchFamily="2" charset="0"/>
            </a:rPr>
            <a:t> – Hedge funds, commodities, art, collectibles, and even cryptocurrency for enhanced returns uncorrelated with traditional markets</a:t>
          </a:r>
          <a:endParaRPr lang="en-IN" sz="1200" kern="1200" dirty="0"/>
        </a:p>
      </dsp:txBody>
      <dsp:txXfrm>
        <a:off x="3408" y="901460"/>
        <a:ext cx="3322806" cy="3859469"/>
      </dsp:txXfrm>
    </dsp:sp>
    <dsp:sp modelId="{78EE6719-FB55-41F6-9CA9-231E637CB1F2}">
      <dsp:nvSpPr>
        <dsp:cNvPr id="0" name=""/>
        <dsp:cNvSpPr/>
      </dsp:nvSpPr>
      <dsp:spPr>
        <a:xfrm>
          <a:off x="3791406" y="81657"/>
          <a:ext cx="3322806" cy="819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League Spartan" pitchFamily="2" charset="0"/>
            </a:rPr>
            <a:t>Risk-Adjusted Investment Decisions for Optimal Wealth Growth</a:t>
          </a:r>
          <a:endParaRPr lang="en-IN" sz="1900" kern="1200" dirty="0"/>
        </a:p>
      </dsp:txBody>
      <dsp:txXfrm>
        <a:off x="3791406" y="81657"/>
        <a:ext cx="3322806" cy="819803"/>
      </dsp:txXfrm>
    </dsp:sp>
    <dsp:sp modelId="{569E3185-6535-4F5A-9C33-884C508AE3C4}">
      <dsp:nvSpPr>
        <dsp:cNvPr id="0" name=""/>
        <dsp:cNvSpPr/>
      </dsp:nvSpPr>
      <dsp:spPr>
        <a:xfrm>
          <a:off x="3791406" y="901460"/>
          <a:ext cx="3322806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latin typeface="League Spartan" pitchFamily="2" charset="0"/>
            </a:rPr>
            <a:t>Professional wealth managers use a data-driven approach</a:t>
          </a:r>
          <a:r>
            <a:rPr lang="en-US" sz="1200" kern="1200" dirty="0">
              <a:latin typeface="League Spartan" pitchFamily="2" charset="0"/>
            </a:rPr>
            <a:t> to ensure every investment aligns with a family's risk appetite and return expectations.</a:t>
          </a:r>
          <a:endParaRPr lang="en-IN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League Spartan" pitchFamily="2" charset="0"/>
            </a:rPr>
            <a:t>Techniques Used: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Modern Portfolio Theory (MPT)</a:t>
          </a:r>
          <a:r>
            <a:rPr lang="en-US" sz="1200" kern="1200" dirty="0">
              <a:latin typeface="League Spartan" pitchFamily="2" charset="0"/>
            </a:rPr>
            <a:t> – Allocating assets in a way that maximizes returns for a given level of risk.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Dynamic Risk Management</a:t>
          </a:r>
          <a:r>
            <a:rPr lang="en-US" sz="1200" kern="1200" dirty="0">
              <a:latin typeface="League Spartan" pitchFamily="2" charset="0"/>
            </a:rPr>
            <a:t> – Hedging strategies, downside protection, and stress testing investment scenarios.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Customized Liquidity Planning</a:t>
          </a:r>
          <a:r>
            <a:rPr lang="en-US" sz="1200" kern="1200" dirty="0">
              <a:latin typeface="League Spartan" pitchFamily="2" charset="0"/>
            </a:rPr>
            <a:t> – Balancing long-term growth assets with liquid investments to maintain financial flexibility</a:t>
          </a:r>
        </a:p>
      </dsp:txBody>
      <dsp:txXfrm>
        <a:off x="3791406" y="901460"/>
        <a:ext cx="3322806" cy="3859469"/>
      </dsp:txXfrm>
    </dsp:sp>
    <dsp:sp modelId="{797E9A32-1AA5-4842-AF77-2A80D3AFD97D}">
      <dsp:nvSpPr>
        <dsp:cNvPr id="0" name=""/>
        <dsp:cNvSpPr/>
      </dsp:nvSpPr>
      <dsp:spPr>
        <a:xfrm>
          <a:off x="7579405" y="81657"/>
          <a:ext cx="3322806" cy="819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League Spartan" pitchFamily="2" charset="0"/>
            </a:rPr>
            <a:t>Access to Exclusive Global Investment Opportunities</a:t>
          </a:r>
          <a:endParaRPr lang="en-IN" sz="1900" kern="1200" dirty="0"/>
        </a:p>
      </dsp:txBody>
      <dsp:txXfrm>
        <a:off x="7579405" y="81657"/>
        <a:ext cx="3322806" cy="819803"/>
      </dsp:txXfrm>
    </dsp:sp>
    <dsp:sp modelId="{796E1A42-C081-4606-A4DF-95049C4C7B7F}">
      <dsp:nvSpPr>
        <dsp:cNvPr id="0" name=""/>
        <dsp:cNvSpPr/>
      </dsp:nvSpPr>
      <dsp:spPr>
        <a:xfrm>
          <a:off x="7579405" y="901460"/>
          <a:ext cx="3322806" cy="38594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latin typeface="League Spartan" pitchFamily="2" charset="0"/>
            </a:rPr>
            <a:t>Ultra-high-net-worth families benefit from private market access</a:t>
          </a:r>
          <a:r>
            <a:rPr lang="en-US" sz="1200" kern="1200" dirty="0">
              <a:latin typeface="League Spartan" pitchFamily="2" charset="0"/>
            </a:rPr>
            <a:t>, which is not available to retail investors. These include: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Pre-IPO and Anchor Investments</a:t>
          </a:r>
          <a:r>
            <a:rPr lang="en-US" sz="1200" kern="1200" dirty="0">
              <a:latin typeface="League Spartan" pitchFamily="2" charset="0"/>
            </a:rPr>
            <a:t> – Investing in high-growth companies before they go public for exponential gains.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Co-Investment Deals</a:t>
          </a:r>
          <a:r>
            <a:rPr lang="en-US" sz="1200" kern="1200" dirty="0">
              <a:latin typeface="League Spartan" pitchFamily="2" charset="0"/>
            </a:rPr>
            <a:t> – Partnering with leading institutional investors and sovereign wealth funds in global projects.</a:t>
          </a:r>
          <a:br>
            <a:rPr lang="en-US" sz="1200" kern="1200" dirty="0">
              <a:latin typeface="League Spartan" pitchFamily="2" charset="0"/>
            </a:rPr>
          </a:br>
          <a:r>
            <a:rPr lang="en-US" sz="1200" kern="1200" dirty="0">
              <a:latin typeface="League Spartan" pitchFamily="2" charset="0"/>
            </a:rPr>
            <a:t>✅ </a:t>
          </a:r>
          <a:r>
            <a:rPr lang="en-US" sz="1200" b="1" kern="1200" dirty="0">
              <a:latin typeface="League Spartan" pitchFamily="2" charset="0"/>
            </a:rPr>
            <a:t>Direct Real Estate &amp; Infrastructure Investments</a:t>
          </a:r>
          <a:r>
            <a:rPr lang="en-US" sz="1200" kern="1200" dirty="0">
              <a:latin typeface="League Spartan" pitchFamily="2" charset="0"/>
            </a:rPr>
            <a:t> – Participating in exclusive real estate developments and private infrastructure projects worldwide.</a:t>
          </a:r>
          <a:endParaRPr lang="en-IN" sz="1200" kern="1200" dirty="0"/>
        </a:p>
      </dsp:txBody>
      <dsp:txXfrm>
        <a:off x="7579405" y="901460"/>
        <a:ext cx="3322806" cy="3859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3DEB-DFED-43EF-B5B3-628D35C36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E5361-8E34-48DF-926A-3C3F7A47D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E9080-7D2A-400C-AC29-61C05338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5211-6684-40C7-A64B-C4D08416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DF7A2-AA66-4620-A3E7-3323331B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0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16C8-A70A-452B-ADD2-23B840ED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C2A81-6F6B-4F43-92D6-11B355FB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46AED-3902-4A7B-9068-8868B471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C290-5406-4CD6-9C7D-4403F97C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0C112-809B-46AF-B69B-D7D535E7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46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7C14A-E342-4825-BDEA-C58F72D48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D7845-1A66-4930-B50F-ADE6BEF6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F3C62-77C8-4A1D-B26D-F5C24205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EA127-6923-4BAD-A476-E30BB2BA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1F3D6-55AF-4737-B564-CABD958B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08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B4F6-759D-4D6F-9E9A-68AD5559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06F6-ECA6-4126-AA50-31A5C33D1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DB66-FD73-4C2C-8470-CB715DBC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A00A0-B82B-4B33-A3C4-3AA1EB0B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260B-CE52-4AD3-A76A-1478494D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87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35F0-F129-48C7-9331-73D05D3D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2E25F-CE90-46CE-AB36-513BEB8D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47947-ACCF-4DB1-AB1B-669348E7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633F-EF3D-45EA-AC1B-D1CBED8A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9CA1A-1DED-4B87-85B1-CC3D06EF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04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8862-BA5F-48D7-92CA-B031B1AD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9C9C-F395-4C8C-9DAE-ACAB85DE3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D8D97-D2D1-43AC-B1A0-C277D8191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2791D-F6A2-4C70-9879-D7C81C05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2E423-625B-4B15-83C6-199CE6F5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9E5EF-CECE-47AC-B190-2D8BB88C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12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7ED2-323A-4E12-B370-2F88DD5D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63C8-EC21-4695-AB21-E5CC5653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A7C1F-2938-4AAB-B13A-18303DB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C2B0D-256A-40AE-B3E3-67C14B615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42A09-0A19-4B4E-B584-28139244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E2D11-E19B-40DE-8DCF-75DFB097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62992-F410-4E70-95AC-34422655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E09F1-AFC1-458F-BCE1-EB0A0C76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2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1840-C75C-4E77-99CF-4807355C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F5210-0939-43E0-81AD-9CF9C4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07747-6A02-4BAE-AFB7-0E8CF21B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9BB06-771D-4865-B6DC-B038CFF6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2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8AF23-69B4-4E37-9561-EA634466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4EF72-6191-48DF-9586-CF086853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2B96A-D445-4C44-9E40-CA8013B7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2B0D8-2DC8-4601-86A6-11558C498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11" y="74939"/>
            <a:ext cx="1986624" cy="676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0AA34-177F-41E9-9BC4-F5C78BF6F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15" y="254354"/>
            <a:ext cx="977425" cy="2749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2A78B-F076-4CB7-9E75-7FA0956C4130}"/>
              </a:ext>
            </a:extLst>
          </p:cNvPr>
          <p:cNvCxnSpPr>
            <a:cxnSpLocks/>
          </p:cNvCxnSpPr>
          <p:nvPr userDrawn="1"/>
        </p:nvCxnSpPr>
        <p:spPr>
          <a:xfrm>
            <a:off x="10858975" y="120288"/>
            <a:ext cx="0" cy="6311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6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B267-E6C0-4873-9131-55CF2A39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9428-6050-442B-9FA4-4E87ECB3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F9463-7E0A-402C-8158-1539C7B46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129D7-F95C-4C76-9E82-4043AA54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432D7-6D45-4BF8-9371-566A50BF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36F73-B173-4E51-BC74-76D4057F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53E7-E871-4A22-908A-6E2DDEBA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CEC9B-E19F-4883-9656-38BC067C1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22294-221C-47DC-A33B-D570B137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C67AA-5D7C-4E05-AC21-CCA7F9C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C3E41-6A8D-40D8-8AC6-8CAF137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FC4D-AD47-4F27-B779-F789C7A4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56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B3688-A284-4E07-9B5A-89A06F8B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B49A-B66A-4522-B090-C7B790F42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29C26-4F40-418B-B593-E2DF59B96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F087-9CEC-44B2-867D-D7DCA80BE00D}" type="datetimeFigureOut">
              <a:rPr lang="en-IN" smtClean="0"/>
              <a:t>28-02-2025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9112-9967-45C0-86B4-14BB572F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8C60B-EF85-4637-9DA3-4E1F69CE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0984-F489-441E-8366-C3B2935A14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1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A5A32-0B2F-4BF0-9526-E642EB18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06" r="9040" b="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460386-7E3E-4378-9AD4-A4732A24F0D0}"/>
              </a:ext>
            </a:extLst>
          </p:cNvPr>
          <p:cNvSpPr/>
          <p:nvPr/>
        </p:nvSpPr>
        <p:spPr>
          <a:xfrm>
            <a:off x="481029" y="1749968"/>
            <a:ext cx="5991399" cy="24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400" dirty="0">
                <a:latin typeface="DM Serif Display" pitchFamily="2" charset="0"/>
                <a:ea typeface="+mj-ea"/>
                <a:cs typeface="+mj-cs"/>
              </a:rPr>
              <a:t>Unlocking Growth: How Family Offices Drive Strategic Investments</a:t>
            </a:r>
            <a:endParaRPr lang="en-US" sz="4400" dirty="0">
              <a:effectLst/>
              <a:latin typeface="DM Serif Display" pitchFamily="2" charset="0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951CD-B72E-49D8-A285-8FCA6A601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" y="4679485"/>
            <a:ext cx="4977184" cy="1694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8A29D-D594-4A6F-AEF1-7BB592D08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74" y="5108032"/>
            <a:ext cx="2978467" cy="837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5C1EB0-CCC9-43BE-8CAC-80A0158FBB76}"/>
              </a:ext>
            </a:extLst>
          </p:cNvPr>
          <p:cNvSpPr txBox="1"/>
          <p:nvPr/>
        </p:nvSpPr>
        <p:spPr>
          <a:xfrm>
            <a:off x="604308" y="832588"/>
            <a:ext cx="427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M Serif Display" pitchFamily="2" charset="0"/>
              </a:rPr>
              <a:t>210</a:t>
            </a:r>
            <a:r>
              <a:rPr lang="en-US" sz="3200" baseline="30000" dirty="0">
                <a:latin typeface="DM Serif Display" pitchFamily="2" charset="0"/>
              </a:rPr>
              <a:t>th</a:t>
            </a:r>
            <a:r>
              <a:rPr lang="en-US" sz="3200" dirty="0">
                <a:latin typeface="DM Serif Display" pitchFamily="2" charset="0"/>
              </a:rPr>
              <a:t> Webinar on</a:t>
            </a:r>
            <a:endParaRPr lang="en-IN" sz="3200" dirty="0">
              <a:latin typeface="DM Serif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1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1073DA-80E0-4395-827A-71D673EF7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726909"/>
              </p:ext>
            </p:extLst>
          </p:nvPr>
        </p:nvGraphicFramePr>
        <p:xfrm>
          <a:off x="765313" y="1053547"/>
          <a:ext cx="10901968" cy="512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D4C0A8B-05E2-4C65-920F-45941C44B110}"/>
              </a:ext>
            </a:extLst>
          </p:cNvPr>
          <p:cNvSpPr/>
          <p:nvPr/>
        </p:nvSpPr>
        <p:spPr>
          <a:xfrm>
            <a:off x="495815" y="165239"/>
            <a:ext cx="75408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How to Set Up a Family Office in </a:t>
            </a:r>
          </a:p>
          <a:p>
            <a:r>
              <a:rPr lang="en-US" sz="4000" dirty="0">
                <a:latin typeface="DM Serif Display" pitchFamily="2" charset="0"/>
              </a:rPr>
              <a:t>India?</a:t>
            </a:r>
          </a:p>
        </p:txBody>
      </p:sp>
    </p:spTree>
    <p:extLst>
      <p:ext uri="{BB962C8B-B14F-4D97-AF65-F5344CB8AC3E}">
        <p14:creationId xmlns:p14="http://schemas.microsoft.com/office/powerpoint/2010/main" val="182782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8B5A52-F46C-4DCD-B3F8-8D24D5077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998089"/>
              </p:ext>
            </p:extLst>
          </p:nvPr>
        </p:nvGraphicFramePr>
        <p:xfrm>
          <a:off x="883475" y="1257550"/>
          <a:ext cx="10751798" cy="464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472F9B0-61DE-47A6-894D-67EE92427406}"/>
              </a:ext>
            </a:extLst>
          </p:cNvPr>
          <p:cNvSpPr/>
          <p:nvPr/>
        </p:nvSpPr>
        <p:spPr>
          <a:xfrm>
            <a:off x="587375" y="168668"/>
            <a:ext cx="86068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Tax Implications of Family Offices in </a:t>
            </a:r>
          </a:p>
          <a:p>
            <a:r>
              <a:rPr lang="en-US" sz="4000" dirty="0">
                <a:latin typeface="DM Serif Display" pitchFamily="2" charset="0"/>
              </a:rPr>
              <a:t>India</a:t>
            </a:r>
            <a:endParaRPr lang="en-US" sz="4000" b="0" dirty="0">
              <a:effectLst/>
              <a:latin typeface="DM Serif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4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73241-A69A-450A-9EEF-A203B95F3873}"/>
              </a:ext>
            </a:extLst>
          </p:cNvPr>
          <p:cNvSpPr/>
          <p:nvPr/>
        </p:nvSpPr>
        <p:spPr>
          <a:xfrm>
            <a:off x="495815" y="165239"/>
            <a:ext cx="113723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Common Challenges and Mistakes in</a:t>
            </a:r>
          </a:p>
          <a:p>
            <a:r>
              <a:rPr lang="en-US" sz="4000" dirty="0">
                <a:latin typeface="DM Serif Display" pitchFamily="2" charset="0"/>
              </a:rPr>
              <a:t> Setting Up a Family Office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990E697-04F7-400C-8C84-D6C053840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134552"/>
              </p:ext>
            </p:extLst>
          </p:nvPr>
        </p:nvGraphicFramePr>
        <p:xfrm>
          <a:off x="2101906" y="1319514"/>
          <a:ext cx="8160152" cy="475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69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F457BAA-8A40-4D65-BDA9-367BFFCC8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13568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0388407-7462-41AC-93AB-427AE8E6E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873544"/>
              </p:ext>
            </p:extLst>
          </p:nvPr>
        </p:nvGraphicFramePr>
        <p:xfrm>
          <a:off x="939248" y="2025152"/>
          <a:ext cx="10313504" cy="273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089">
                  <a:extLst>
                    <a:ext uri="{9D8B030D-6E8A-4147-A177-3AD203B41FA5}">
                      <a16:colId xmlns:a16="http://schemas.microsoft.com/office/drawing/2014/main" val="1795516467"/>
                    </a:ext>
                  </a:extLst>
                </a:gridCol>
                <a:gridCol w="3460830">
                  <a:extLst>
                    <a:ext uri="{9D8B030D-6E8A-4147-A177-3AD203B41FA5}">
                      <a16:colId xmlns:a16="http://schemas.microsoft.com/office/drawing/2014/main" val="3665584567"/>
                    </a:ext>
                  </a:extLst>
                </a:gridCol>
                <a:gridCol w="4562585">
                  <a:extLst>
                    <a:ext uri="{9D8B030D-6E8A-4147-A177-3AD203B41FA5}">
                      <a16:colId xmlns:a16="http://schemas.microsoft.com/office/drawing/2014/main" val="1906479396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League Spartan" pitchFamily="2" charset="0"/>
                        </a:rPr>
                        <a:t>Aspect</a:t>
                      </a:r>
                      <a:endParaRPr lang="en-IN" sz="2000" b="0" dirty="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>
                          <a:effectLst/>
                          <a:latin typeface="League Spartan" pitchFamily="2" charset="0"/>
                        </a:rPr>
                        <a:t>Managing Own Wealth</a:t>
                      </a:r>
                      <a:endParaRPr lang="en-IN" sz="2000" b="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League Spartan" pitchFamily="2" charset="0"/>
                        </a:rPr>
                        <a:t>Outsourcing to Fund Managers</a:t>
                      </a:r>
                      <a:endParaRPr lang="en-IN" sz="2000" b="0" dirty="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828511153"/>
                  </a:ext>
                </a:extLst>
              </a:tr>
              <a:tr h="4470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League Spartan" pitchFamily="2" charset="0"/>
                        </a:rPr>
                        <a:t>Control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>
                          <a:effectLst/>
                          <a:latin typeface="League Spartan" pitchFamily="2" charset="0"/>
                        </a:rPr>
                        <a:t>Full control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League Spartan" pitchFamily="2" charset="0"/>
                        </a:rPr>
                        <a:t>Limited control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6373177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>
                          <a:effectLst/>
                          <a:latin typeface="League Spartan" pitchFamily="2" charset="0"/>
                        </a:rPr>
                        <a:t>Expertise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>
                          <a:effectLst/>
                          <a:latin typeface="League Spartan" pitchFamily="2" charset="0"/>
                        </a:rPr>
                        <a:t>Requires an in-house team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>
                          <a:effectLst/>
                          <a:latin typeface="League Spartan" pitchFamily="2" charset="0"/>
                        </a:rPr>
                        <a:t>Access to professional fund managers</a:t>
                      </a:r>
                      <a:endParaRPr lang="en-US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02211714"/>
                  </a:ext>
                </a:extLst>
              </a:tr>
              <a:tr h="5928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>
                          <a:effectLst/>
                          <a:latin typeface="League Spartan" pitchFamily="2" charset="0"/>
                        </a:rPr>
                        <a:t>Cost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League Spartan" pitchFamily="2" charset="0"/>
                        </a:rPr>
                        <a:t>High fixed costs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>
                          <a:effectLst/>
                          <a:latin typeface="League Spartan" pitchFamily="2" charset="0"/>
                        </a:rPr>
                        <a:t>Typically performance-based fees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386060881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u="none" strike="noStrike" dirty="0">
                          <a:effectLst/>
                          <a:latin typeface="League Spartan" pitchFamily="2" charset="0"/>
                        </a:rPr>
                        <a:t>Risk Management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League Spartan" pitchFamily="2" charset="0"/>
                        </a:rPr>
                        <a:t>Direct responsibility for risk assessment and mitigation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League Spartan" pitchFamily="2" charset="0"/>
                        </a:rPr>
                        <a:t>Managed risk through experienced professionals and diversified portfolios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4573946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B6F0AB1-97C3-49B0-A698-B48508EB355F}"/>
              </a:ext>
            </a:extLst>
          </p:cNvPr>
          <p:cNvSpPr/>
          <p:nvPr/>
        </p:nvSpPr>
        <p:spPr>
          <a:xfrm>
            <a:off x="495815" y="165239"/>
            <a:ext cx="11475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DM Serif Display" pitchFamily="2" charset="0"/>
              </a:rPr>
              <a:t>Managing Own Wealth vs Outsourcing</a:t>
            </a:r>
          </a:p>
          <a:p>
            <a:r>
              <a:rPr lang="en-US" sz="3600" dirty="0">
                <a:latin typeface="DM Serif Display" pitchFamily="2" charset="0"/>
              </a:rPr>
              <a:t>to Fund Managers</a:t>
            </a:r>
          </a:p>
        </p:txBody>
      </p:sp>
    </p:spTree>
    <p:extLst>
      <p:ext uri="{BB962C8B-B14F-4D97-AF65-F5344CB8AC3E}">
        <p14:creationId xmlns:p14="http://schemas.microsoft.com/office/powerpoint/2010/main" val="425392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D1E196-7DCD-4426-9B9D-B40344AD1F78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EDC24-CD4F-45E7-9F6D-C2702F88BE71}"/>
              </a:ext>
            </a:extLst>
          </p:cNvPr>
          <p:cNvSpPr/>
          <p:nvPr/>
        </p:nvSpPr>
        <p:spPr>
          <a:xfrm>
            <a:off x="495815" y="165239"/>
            <a:ext cx="11475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DM Serif Display" pitchFamily="2" charset="0"/>
              </a:rPr>
              <a:t>Family Office vs AIF, PMS -Key Difference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5642869-DF4E-4010-9D2F-B1C7AF96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193" y="2649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B8EBEEF-1EE7-47AD-B487-4AF0B4346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88524"/>
              </p:ext>
            </p:extLst>
          </p:nvPr>
        </p:nvGraphicFramePr>
        <p:xfrm>
          <a:off x="939248" y="2025152"/>
          <a:ext cx="10313505" cy="279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483">
                  <a:extLst>
                    <a:ext uri="{9D8B030D-6E8A-4147-A177-3AD203B41FA5}">
                      <a16:colId xmlns:a16="http://schemas.microsoft.com/office/drawing/2014/main" val="1795516467"/>
                    </a:ext>
                  </a:extLst>
                </a:gridCol>
                <a:gridCol w="2577216">
                  <a:extLst>
                    <a:ext uri="{9D8B030D-6E8A-4147-A177-3AD203B41FA5}">
                      <a16:colId xmlns:a16="http://schemas.microsoft.com/office/drawing/2014/main" val="3665584567"/>
                    </a:ext>
                  </a:extLst>
                </a:gridCol>
                <a:gridCol w="2573403">
                  <a:extLst>
                    <a:ext uri="{9D8B030D-6E8A-4147-A177-3AD203B41FA5}">
                      <a16:colId xmlns:a16="http://schemas.microsoft.com/office/drawing/2014/main" val="1906479396"/>
                    </a:ext>
                  </a:extLst>
                </a:gridCol>
                <a:gridCol w="2573403">
                  <a:extLst>
                    <a:ext uri="{9D8B030D-6E8A-4147-A177-3AD203B41FA5}">
                      <a16:colId xmlns:a16="http://schemas.microsoft.com/office/drawing/2014/main" val="2633572010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>
                          <a:solidFill>
                            <a:schemeClr val="bg1"/>
                          </a:solidFill>
                          <a:effectLst/>
                          <a:latin typeface="League Spartan" pitchFamily="2" charset="0"/>
                        </a:rPr>
                        <a:t>Feature</a:t>
                      </a:r>
                      <a:endParaRPr lang="en-IN" sz="200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>
                          <a:solidFill>
                            <a:schemeClr val="bg1"/>
                          </a:solidFill>
                          <a:effectLst/>
                          <a:latin typeface="League Spartan" pitchFamily="2" charset="0"/>
                        </a:rPr>
                        <a:t>Family Office</a:t>
                      </a:r>
                      <a:endParaRPr lang="en-IN" sz="200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>
                          <a:solidFill>
                            <a:schemeClr val="bg1"/>
                          </a:solidFill>
                          <a:effectLst/>
                          <a:latin typeface="League Spartan" pitchFamily="2" charset="0"/>
                        </a:rPr>
                        <a:t>AIF</a:t>
                      </a:r>
                      <a:endParaRPr lang="en-IN" sz="200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League Spartan" pitchFamily="2" charset="0"/>
                        </a:rPr>
                        <a:t>PMS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28511153"/>
                  </a:ext>
                </a:extLst>
              </a:tr>
              <a:tr h="44704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Primary Purpose</a:t>
                      </a:r>
                      <a:endParaRPr lang="en-IN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Managing intergenerational wealth</a:t>
                      </a:r>
                      <a:endParaRPr lang="en-IN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Pooled investment in startups, PE, hedge funds</a:t>
                      </a:r>
                      <a:endParaRPr lang="en-US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Managing high-net-worth portfolios</a:t>
                      </a:r>
                      <a:endParaRPr lang="en-IN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6373177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Control</a:t>
                      </a:r>
                      <a:endParaRPr lang="en-IN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Full control over investments</a:t>
                      </a:r>
                      <a:endParaRPr lang="en-IN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Limited—pooled fund structure</a:t>
                      </a:r>
                      <a:endParaRPr lang="en-IN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Customizable, but external management</a:t>
                      </a:r>
                      <a:endParaRPr lang="en-IN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02211714"/>
                  </a:ext>
                </a:extLst>
              </a:tr>
              <a:tr h="59281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Regulation</a:t>
                      </a:r>
                      <a:endParaRPr lang="en-IN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Flexible, customized for family needs</a:t>
                      </a:r>
                      <a:endParaRPr lang="en-US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SEBI (Alternative Investment Fund Regulations)</a:t>
                      </a:r>
                      <a:endParaRPr lang="en-US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SEBI (PMS Regulations)</a:t>
                      </a:r>
                      <a:endParaRPr lang="en-IN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386060881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Typical Investment</a:t>
                      </a:r>
                      <a:endParaRPr lang="en-IN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Direct investments in businesses, real estate, PE/VC</a:t>
                      </a:r>
                      <a:endParaRPr lang="en-US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Startups, hedge funds, structured investments</a:t>
                      </a:r>
                      <a:endParaRPr lang="en-US" sz="24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Public equities, fixed income</a:t>
                      </a:r>
                      <a:endParaRPr lang="en-IN" sz="24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4573946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A4CBB13-0EDE-43C7-9629-CC8E1FBF1E84}"/>
              </a:ext>
            </a:extLst>
          </p:cNvPr>
          <p:cNvSpPr/>
          <p:nvPr/>
        </p:nvSpPr>
        <p:spPr>
          <a:xfrm>
            <a:off x="495815" y="1037104"/>
            <a:ext cx="10505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League Spartan" pitchFamily="2" charset="0"/>
              </a:rPr>
              <a:t>Family Offices often consider other structured investment vehicles, such as Alternative Investment Funds (AIFs), Non-Banking Financial Companies (NBFCs), and Portfolio Management Services (PMS)</a:t>
            </a:r>
            <a:endParaRPr lang="en-US" b="0" dirty="0">
              <a:effectLst/>
              <a:latin typeface="League Spartan" pitchFamily="2" charset="0"/>
            </a:endParaRPr>
          </a:p>
          <a:p>
            <a:br>
              <a:rPr lang="en-US" dirty="0">
                <a:latin typeface="League Spartan" pitchFamily="2" charset="0"/>
              </a:rPr>
            </a:br>
            <a:endParaRPr lang="en-IN" dirty="0">
              <a:latin typeface="League Spart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7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252DB5-BD13-4626-ACDA-6C0A54D35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904022"/>
              </p:ext>
            </p:extLst>
          </p:nvPr>
        </p:nvGraphicFramePr>
        <p:xfrm>
          <a:off x="1221129" y="1336113"/>
          <a:ext cx="9749741" cy="467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09D0FE-EE46-4F12-803C-87F78E3DB5F5}"/>
              </a:ext>
            </a:extLst>
          </p:cNvPr>
          <p:cNvSpPr/>
          <p:nvPr/>
        </p:nvSpPr>
        <p:spPr>
          <a:xfrm>
            <a:off x="495815" y="165239"/>
            <a:ext cx="11475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Trends in Family Office Investments </a:t>
            </a:r>
          </a:p>
          <a:p>
            <a:r>
              <a:rPr lang="en-US" sz="4000" dirty="0">
                <a:latin typeface="DM Serif Display" pitchFamily="2" charset="0"/>
              </a:rPr>
              <a:t>(2025)</a:t>
            </a:r>
          </a:p>
        </p:txBody>
      </p:sp>
    </p:spTree>
    <p:extLst>
      <p:ext uri="{BB962C8B-B14F-4D97-AF65-F5344CB8AC3E}">
        <p14:creationId xmlns:p14="http://schemas.microsoft.com/office/powerpoint/2010/main" val="421014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682E2C-9933-4F4D-9FA5-928CA5C93C40}"/>
              </a:ext>
            </a:extLst>
          </p:cNvPr>
          <p:cNvSpPr/>
          <p:nvPr/>
        </p:nvSpPr>
        <p:spPr>
          <a:xfrm>
            <a:off x="495815" y="165239"/>
            <a:ext cx="1206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Family Offices: A Strategic </a:t>
            </a:r>
          </a:p>
          <a:p>
            <a:r>
              <a:rPr lang="en-US" sz="4000" dirty="0">
                <a:latin typeface="DM Serif Display" pitchFamily="2" charset="0"/>
              </a:rPr>
              <a:t>Investment Powerhouse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53A71-CA2C-40E5-9FC7-4D6B765C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6720" y="3429000"/>
            <a:ext cx="3014240" cy="3014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E0834-F125-43AF-B354-C5D2584BB527}"/>
              </a:ext>
            </a:extLst>
          </p:cNvPr>
          <p:cNvSpPr/>
          <p:nvPr/>
        </p:nvSpPr>
        <p:spPr>
          <a:xfrm>
            <a:off x="587375" y="1287036"/>
            <a:ext cx="8498752" cy="466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Long-Term Investment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Family Offices focus on </a:t>
            </a:r>
            <a:r>
              <a:rPr lang="en-US" sz="2000" b="1" dirty="0">
                <a:latin typeface="League Spartan" pitchFamily="2" charset="0"/>
              </a:rPr>
              <a:t>value creation over multiple generations</a:t>
            </a:r>
            <a:r>
              <a:rPr lang="en-US" sz="2000" dirty="0">
                <a:latin typeface="League Spartan" pitchFamily="2" charset="0"/>
              </a:rPr>
              <a:t>, prioritizing </a:t>
            </a:r>
            <a:r>
              <a:rPr lang="en-US" sz="2000" b="1" dirty="0">
                <a:latin typeface="League Spartan" pitchFamily="2" charset="0"/>
              </a:rPr>
              <a:t>sustainable and strategic investments</a:t>
            </a:r>
            <a:r>
              <a:rPr lang="en-US" sz="2000" dirty="0">
                <a:latin typeface="League Spartan" pitchFamily="2" charset="0"/>
              </a:rPr>
              <a:t> rather than short-term gains.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Unlike Venture Capital firms, which operate on </a:t>
            </a:r>
            <a:r>
              <a:rPr lang="en-US" sz="2000" b="1" dirty="0">
                <a:latin typeface="League Spartan" pitchFamily="2" charset="0"/>
              </a:rPr>
              <a:t>fixed fund cycles</a:t>
            </a:r>
            <a:r>
              <a:rPr lang="en-US" sz="2000" dirty="0">
                <a:latin typeface="League Spartan" pitchFamily="2" charset="0"/>
              </a:rPr>
              <a:t>, Family Offices provide </a:t>
            </a:r>
            <a:r>
              <a:rPr lang="en-US" sz="2000" b="1" dirty="0">
                <a:latin typeface="League Spartan" pitchFamily="2" charset="0"/>
              </a:rPr>
              <a:t>patient capital</a:t>
            </a:r>
            <a:r>
              <a:rPr lang="en-US" sz="2000" dirty="0">
                <a:latin typeface="League Spartan" pitchFamily="2" charset="0"/>
              </a:rPr>
              <a:t>, allowing businesses the flexibility to scale at a natural pace.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This makes them ideal investors in </a:t>
            </a:r>
            <a:r>
              <a:rPr lang="en-US" sz="2000" b="1" dirty="0">
                <a:latin typeface="League Spartan" pitchFamily="2" charset="0"/>
              </a:rPr>
              <a:t>capital-intensive and R&amp;D-driven sectors</a:t>
            </a:r>
            <a:r>
              <a:rPr lang="en-US" sz="2000" dirty="0">
                <a:latin typeface="League Spartan" pitchFamily="2" charset="0"/>
              </a:rPr>
              <a:t> such as </a:t>
            </a:r>
            <a:r>
              <a:rPr lang="en-US" sz="2000" b="1" dirty="0" err="1">
                <a:latin typeface="League Spartan" pitchFamily="2" charset="0"/>
              </a:rPr>
              <a:t>DeepTech</a:t>
            </a:r>
            <a:r>
              <a:rPr lang="en-US" sz="2000" b="1" dirty="0">
                <a:latin typeface="League Spartan" pitchFamily="2" charset="0"/>
              </a:rPr>
              <a:t>, </a:t>
            </a:r>
            <a:r>
              <a:rPr lang="en-US" sz="2000" b="1" dirty="0" err="1">
                <a:latin typeface="League Spartan" pitchFamily="2" charset="0"/>
              </a:rPr>
              <a:t>CleanTech</a:t>
            </a:r>
            <a:r>
              <a:rPr lang="en-US" sz="2000" b="1" dirty="0">
                <a:latin typeface="League Spartan" pitchFamily="2" charset="0"/>
              </a:rPr>
              <a:t>, and Semiconductors</a:t>
            </a:r>
            <a:r>
              <a:rPr lang="en-US" sz="2000" dirty="0">
                <a:latin typeface="League Spartan" pitchFamily="2" charset="0"/>
              </a:rPr>
              <a:t>, where product development and commercialization take time.</a:t>
            </a:r>
          </a:p>
        </p:txBody>
      </p:sp>
    </p:spTree>
    <p:extLst>
      <p:ext uri="{BB962C8B-B14F-4D97-AF65-F5344CB8AC3E}">
        <p14:creationId xmlns:p14="http://schemas.microsoft.com/office/powerpoint/2010/main" val="106332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53A71-CA2C-40E5-9FC7-4D6B765C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6720" y="3429000"/>
            <a:ext cx="3014240" cy="3014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E0834-F125-43AF-B354-C5D2584BB527}"/>
              </a:ext>
            </a:extLst>
          </p:cNvPr>
          <p:cNvSpPr/>
          <p:nvPr/>
        </p:nvSpPr>
        <p:spPr>
          <a:xfrm>
            <a:off x="587375" y="1488678"/>
            <a:ext cx="8498752" cy="374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Hands-On Deal Structuring &amp; Exit Planning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Family Offices go beyond passive investing—they take an </a:t>
            </a:r>
            <a:r>
              <a:rPr lang="en-US" sz="2000" b="1" dirty="0">
                <a:latin typeface="League Spartan" pitchFamily="2" charset="0"/>
              </a:rPr>
              <a:t>active role in structuring deals</a:t>
            </a:r>
            <a:r>
              <a:rPr lang="en-US" sz="2000" dirty="0">
                <a:latin typeface="League Spartan" pitchFamily="2" charset="0"/>
              </a:rPr>
              <a:t>, ensuring optimized capital allocation, governance, and tax efficiency.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They carefully plan </a:t>
            </a:r>
            <a:r>
              <a:rPr lang="en-US" sz="2000" b="1" dirty="0">
                <a:latin typeface="League Spartan" pitchFamily="2" charset="0"/>
              </a:rPr>
              <a:t>exit strategies</a:t>
            </a:r>
            <a:r>
              <a:rPr lang="en-US" sz="2000" dirty="0">
                <a:latin typeface="League Spartan" pitchFamily="2" charset="0"/>
              </a:rPr>
              <a:t>, considering long-term value realization rather than short-term liquidity.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Strategic exits may include </a:t>
            </a:r>
            <a:r>
              <a:rPr lang="en-US" sz="2000" b="1" dirty="0">
                <a:latin typeface="League Spartan" pitchFamily="2" charset="0"/>
              </a:rPr>
              <a:t>IPOs, secondary sales, or intergenerational transfers</a:t>
            </a:r>
            <a:r>
              <a:rPr lang="en-US" sz="2000" dirty="0">
                <a:latin typeface="League Spartan" pitchFamily="2" charset="0"/>
              </a:rPr>
              <a:t>, ensuring wealth preservation.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BC6E6-AD11-4F34-B84C-1009853B094C}"/>
              </a:ext>
            </a:extLst>
          </p:cNvPr>
          <p:cNvSpPr/>
          <p:nvPr/>
        </p:nvSpPr>
        <p:spPr>
          <a:xfrm>
            <a:off x="495815" y="165239"/>
            <a:ext cx="1206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Family Offices: A Strategic </a:t>
            </a:r>
          </a:p>
          <a:p>
            <a:r>
              <a:rPr lang="en-US" sz="4000" dirty="0">
                <a:latin typeface="DM Serif Display" pitchFamily="2" charset="0"/>
              </a:rPr>
              <a:t>Investment Powerhouse</a:t>
            </a:r>
          </a:p>
        </p:txBody>
      </p:sp>
    </p:spTree>
    <p:extLst>
      <p:ext uri="{BB962C8B-B14F-4D97-AF65-F5344CB8AC3E}">
        <p14:creationId xmlns:p14="http://schemas.microsoft.com/office/powerpoint/2010/main" val="67958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53A71-CA2C-40E5-9FC7-4D6B765C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6720" y="3429000"/>
            <a:ext cx="3014240" cy="3014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E0834-F125-43AF-B354-C5D2584BB527}"/>
              </a:ext>
            </a:extLst>
          </p:cNvPr>
          <p:cNvSpPr/>
          <p:nvPr/>
        </p:nvSpPr>
        <p:spPr>
          <a:xfrm>
            <a:off x="587375" y="1408956"/>
            <a:ext cx="8498752" cy="462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League Spartan" pitchFamily="2" charset="0"/>
              </a:rPr>
              <a:t>Risk Mitigation Through Diversification &amp; Global Exposure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eague Spartan" pitchFamily="2" charset="0"/>
              </a:rPr>
              <a:t>To mitigate market volatility, Family Offices build </a:t>
            </a:r>
            <a:r>
              <a:rPr lang="en-US" b="1" dirty="0">
                <a:latin typeface="League Spartan" pitchFamily="2" charset="0"/>
              </a:rPr>
              <a:t>highly diversified portfolios</a:t>
            </a:r>
            <a:r>
              <a:rPr lang="en-US" dirty="0">
                <a:latin typeface="League Spartan" pitchFamily="2" charset="0"/>
              </a:rPr>
              <a:t> across: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Public &amp; Private Markets</a:t>
            </a:r>
            <a:r>
              <a:rPr lang="en-US" dirty="0">
                <a:latin typeface="League Spartan" pitchFamily="2" charset="0"/>
              </a:rPr>
              <a:t> – Equities, private equity, venture capital.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Alternative Assets</a:t>
            </a:r>
            <a:r>
              <a:rPr lang="en-US" dirty="0">
                <a:latin typeface="League Spartan" pitchFamily="2" charset="0"/>
              </a:rPr>
              <a:t> – Hedge funds, commodities, structured credit.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Real Estate &amp; Infrastructure</a:t>
            </a:r>
            <a:r>
              <a:rPr lang="en-US" dirty="0">
                <a:latin typeface="League Spartan" pitchFamily="2" charset="0"/>
              </a:rPr>
              <a:t> – Revenue-generating assets with long-term appreciation.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Geographic Diversification</a:t>
            </a:r>
            <a:r>
              <a:rPr lang="en-US" dirty="0">
                <a:latin typeface="League Spartan" pitchFamily="2" charset="0"/>
              </a:rPr>
              <a:t> – Investments across India, the US, Europe, and emerging markets.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eague Spartan" pitchFamily="2" charset="0"/>
              </a:rPr>
              <a:t>This </a:t>
            </a:r>
            <a:r>
              <a:rPr lang="en-US" b="1" dirty="0">
                <a:latin typeface="League Spartan" pitchFamily="2" charset="0"/>
              </a:rPr>
              <a:t>multi-asset, multi-geography</a:t>
            </a:r>
            <a:r>
              <a:rPr lang="en-US" dirty="0">
                <a:latin typeface="League Spartan" pitchFamily="2" charset="0"/>
              </a:rPr>
              <a:t> approach protects against downturns and ensures steady wealth growth.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BB4E9-15C0-43DE-BA37-3F63BB7DB312}"/>
              </a:ext>
            </a:extLst>
          </p:cNvPr>
          <p:cNvSpPr/>
          <p:nvPr/>
        </p:nvSpPr>
        <p:spPr>
          <a:xfrm>
            <a:off x="495815" y="165239"/>
            <a:ext cx="1206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Family Offices: A Strategic </a:t>
            </a:r>
          </a:p>
          <a:p>
            <a:r>
              <a:rPr lang="en-US" sz="4000" dirty="0">
                <a:latin typeface="DM Serif Display" pitchFamily="2" charset="0"/>
              </a:rPr>
              <a:t>Investment Powerhouse</a:t>
            </a:r>
          </a:p>
        </p:txBody>
      </p:sp>
    </p:spTree>
    <p:extLst>
      <p:ext uri="{BB962C8B-B14F-4D97-AF65-F5344CB8AC3E}">
        <p14:creationId xmlns:p14="http://schemas.microsoft.com/office/powerpoint/2010/main" val="388101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53A71-CA2C-40E5-9FC7-4D6B765C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6720" y="3429000"/>
            <a:ext cx="3014240" cy="3014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E0834-F125-43AF-B354-C5D2584BB527}"/>
              </a:ext>
            </a:extLst>
          </p:cNvPr>
          <p:cNvSpPr/>
          <p:nvPr/>
        </p:nvSpPr>
        <p:spPr>
          <a:xfrm>
            <a:off x="587375" y="1307356"/>
            <a:ext cx="8498752" cy="504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League Spartan" pitchFamily="2" charset="0"/>
              </a:rPr>
              <a:t>Beyond Capital: Strategic Market Insights &amp; Value Addition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eague Spartan" pitchFamily="2" charset="0"/>
              </a:rPr>
              <a:t>Family Offices offer more than just funding—they bring </a:t>
            </a:r>
            <a:r>
              <a:rPr lang="en-US" b="1" dirty="0">
                <a:latin typeface="League Spartan" pitchFamily="2" charset="0"/>
              </a:rPr>
              <a:t>deep industry knowledge, strategic market insights, and a powerful network</a:t>
            </a:r>
            <a:r>
              <a:rPr lang="en-US" dirty="0">
                <a:latin typeface="League Spartan" pitchFamily="2" charset="0"/>
              </a:rPr>
              <a:t> to their portfolio companies.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eague Spartan" pitchFamily="2" charset="0"/>
              </a:rPr>
              <a:t>Their </a:t>
            </a:r>
            <a:r>
              <a:rPr lang="en-US" b="1" dirty="0">
                <a:latin typeface="League Spartan" pitchFamily="2" charset="0"/>
              </a:rPr>
              <a:t>strong understanding of the Indian market, consumer behavior, and regulatory landscape</a:t>
            </a:r>
            <a:r>
              <a:rPr lang="en-US" dirty="0">
                <a:latin typeface="League Spartan" pitchFamily="2" charset="0"/>
              </a:rPr>
              <a:t> helps startups navigate challenges and seize opportunities.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League Spartan" pitchFamily="2" charset="0"/>
              </a:rPr>
              <a:t>Key advantages: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Mentorship &amp; Advisory</a:t>
            </a:r>
            <a:r>
              <a:rPr lang="en-US" dirty="0">
                <a:latin typeface="League Spartan" pitchFamily="2" charset="0"/>
              </a:rPr>
              <a:t> – Helping founders refine business models and growth strategies.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Industry Connections</a:t>
            </a:r>
            <a:r>
              <a:rPr lang="en-US" dirty="0">
                <a:latin typeface="League Spartan" pitchFamily="2" charset="0"/>
              </a:rPr>
              <a:t> – Access to supply chains, distributors, and government relations.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League Spartan" pitchFamily="2" charset="0"/>
              </a:rPr>
              <a:t>Operational Guidance</a:t>
            </a:r>
            <a:r>
              <a:rPr lang="en-US" dirty="0">
                <a:latin typeface="League Spartan" pitchFamily="2" charset="0"/>
              </a:rPr>
              <a:t> – Best practices in governance, compliance, and financial structuring.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B9541-5F90-4862-AF3F-FE72E686F6B4}"/>
              </a:ext>
            </a:extLst>
          </p:cNvPr>
          <p:cNvSpPr/>
          <p:nvPr/>
        </p:nvSpPr>
        <p:spPr>
          <a:xfrm>
            <a:off x="495815" y="165239"/>
            <a:ext cx="1206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Family Offices: A Strategic </a:t>
            </a:r>
          </a:p>
          <a:p>
            <a:r>
              <a:rPr lang="en-US" sz="4000" dirty="0">
                <a:latin typeface="DM Serif Display" pitchFamily="2" charset="0"/>
              </a:rPr>
              <a:t>Investment Powerhouse</a:t>
            </a:r>
          </a:p>
        </p:txBody>
      </p:sp>
    </p:spTree>
    <p:extLst>
      <p:ext uri="{BB962C8B-B14F-4D97-AF65-F5344CB8AC3E}">
        <p14:creationId xmlns:p14="http://schemas.microsoft.com/office/powerpoint/2010/main" val="335575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2EF03A-903A-454A-BE73-9DE668F4A30E}"/>
              </a:ext>
            </a:extLst>
          </p:cNvPr>
          <p:cNvSpPr/>
          <p:nvPr/>
        </p:nvSpPr>
        <p:spPr>
          <a:xfrm>
            <a:off x="587375" y="957978"/>
            <a:ext cx="9394634" cy="88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>
                <a:solidFill>
                  <a:srgbClr val="001D35"/>
                </a:solidFill>
                <a:latin typeface="League Spartan" pitchFamily="2" charset="0"/>
              </a:rPr>
              <a:t>A family office is a private company that manages a family's wealth and investments. They offer a variety of services, including financial planning, estate planning, and investment management</a:t>
            </a:r>
            <a:endParaRPr lang="en-US" b="0" dirty="0">
              <a:effectLst/>
              <a:latin typeface="League Spart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282D7-2683-4BD2-A3E7-5D840E07A292}"/>
              </a:ext>
            </a:extLst>
          </p:cNvPr>
          <p:cNvSpPr/>
          <p:nvPr/>
        </p:nvSpPr>
        <p:spPr>
          <a:xfrm>
            <a:off x="495815" y="150087"/>
            <a:ext cx="566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What is a Family Office?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C693E-3DC3-4FB6-A308-1698DDF9D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/>
          <a:stretch/>
        </p:blipFill>
        <p:spPr>
          <a:xfrm>
            <a:off x="1730477" y="2638533"/>
            <a:ext cx="8342422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FCBC7-4668-49A9-A006-21AA861CF846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E474F1B-1406-4B0F-A752-C330D0A08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394174"/>
              </p:ext>
            </p:extLst>
          </p:nvPr>
        </p:nvGraphicFramePr>
        <p:xfrm>
          <a:off x="1645920" y="719666"/>
          <a:ext cx="8900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74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7E2EF-B63E-4A25-B9F3-038C4579BAAD}"/>
              </a:ext>
            </a:extLst>
          </p:cNvPr>
          <p:cNvSpPr/>
          <p:nvPr/>
        </p:nvSpPr>
        <p:spPr>
          <a:xfrm>
            <a:off x="587375" y="873125"/>
            <a:ext cx="10755815" cy="466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Direct Investments in Private Equity &amp; Venture Capital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Family Offices are increasingly bypassing traditional fund managers to </a:t>
            </a:r>
            <a:r>
              <a:rPr lang="en-US" sz="2000" b="1" dirty="0">
                <a:latin typeface="League Spartan" pitchFamily="2" charset="0"/>
              </a:rPr>
              <a:t>directly invest</a:t>
            </a:r>
            <a:r>
              <a:rPr lang="en-US" sz="2000" dirty="0">
                <a:latin typeface="League Spartan" pitchFamily="2" charset="0"/>
              </a:rPr>
              <a:t> in </a:t>
            </a:r>
            <a:r>
              <a:rPr lang="en-US" sz="2000" b="1" dirty="0">
                <a:latin typeface="League Spartan" pitchFamily="2" charset="0"/>
              </a:rPr>
              <a:t>startups and private companies</a:t>
            </a:r>
            <a:r>
              <a:rPr lang="en-US" sz="2000" dirty="0">
                <a:latin typeface="League Spartan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They act as </a:t>
            </a:r>
            <a:r>
              <a:rPr lang="en-US" sz="2000" b="1" dirty="0">
                <a:latin typeface="League Spartan" pitchFamily="2" charset="0"/>
              </a:rPr>
              <a:t>angel investors or strategic partners</a:t>
            </a:r>
            <a:r>
              <a:rPr lang="en-US" sz="2000" dirty="0">
                <a:latin typeface="League Spartan" pitchFamily="2" charset="0"/>
              </a:rPr>
              <a:t>, providing not just capital but also industry expertise and mentorship.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Examples: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League Spartan" pitchFamily="2" charset="0"/>
              </a:rPr>
              <a:t>Catamaran Ventures (Narayana Murthy, Infosys)</a:t>
            </a:r>
            <a:r>
              <a:rPr lang="en-US" sz="2000" dirty="0">
                <a:latin typeface="League Spartan" pitchFamily="2" charset="0"/>
              </a:rPr>
              <a:t> – Strategic investments in technology and consumer businesses.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League Spartan" pitchFamily="2" charset="0"/>
              </a:rPr>
              <a:t>Premji Invest (Azim Premji, Wipro)</a:t>
            </a:r>
            <a:r>
              <a:rPr lang="en-US" sz="2000" dirty="0">
                <a:latin typeface="League Spartan" pitchFamily="2" charset="0"/>
              </a:rPr>
              <a:t> – Investments in high-growth startups and mid-market companies.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CDFB2-8198-49E6-9B71-16FE6C5A25C3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</p:spTree>
    <p:extLst>
      <p:ext uri="{BB962C8B-B14F-4D97-AF65-F5344CB8AC3E}">
        <p14:creationId xmlns:p14="http://schemas.microsoft.com/office/powerpoint/2010/main" val="85583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343279-9438-4B61-876E-379C78C02B54}"/>
              </a:ext>
            </a:extLst>
          </p:cNvPr>
          <p:cNvSpPr/>
          <p:nvPr/>
        </p:nvSpPr>
        <p:spPr>
          <a:xfrm>
            <a:off x="671332" y="955324"/>
            <a:ext cx="10093124" cy="282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Strategic Mergers &amp; Acquisitions (M&amp;A)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Family Offices facilitate </a:t>
            </a:r>
            <a:r>
              <a:rPr lang="en-US" sz="2000" b="1" dirty="0">
                <a:latin typeface="League Spartan" pitchFamily="2" charset="0"/>
              </a:rPr>
              <a:t>business expansion</a:t>
            </a:r>
            <a:r>
              <a:rPr lang="en-US" sz="2000" dirty="0">
                <a:latin typeface="League Spartan" pitchFamily="2" charset="0"/>
              </a:rPr>
              <a:t> by acquiring strategic stakes in companies aligned with their portfolio.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They often act as long-term investors in </a:t>
            </a:r>
            <a:r>
              <a:rPr lang="en-US" sz="2000" b="1" dirty="0">
                <a:latin typeface="League Spartan" pitchFamily="2" charset="0"/>
              </a:rPr>
              <a:t>succession planning</a:t>
            </a:r>
            <a:r>
              <a:rPr lang="en-US" sz="2000" dirty="0">
                <a:latin typeface="League Spartan" pitchFamily="2" charset="0"/>
              </a:rPr>
              <a:t> for family-owned businesses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Example: </a:t>
            </a:r>
            <a:r>
              <a:rPr lang="en-US" sz="2000" b="1" dirty="0">
                <a:latin typeface="League Spartan" pitchFamily="2" charset="0"/>
              </a:rPr>
              <a:t>Reliance Family Office</a:t>
            </a:r>
            <a:r>
              <a:rPr lang="en-US" sz="2000" dirty="0">
                <a:latin typeface="League Spartan" pitchFamily="2" charset="0"/>
              </a:rPr>
              <a:t> acquiring startups and businesses in telecom, retail, and digital sectors to fuel </a:t>
            </a:r>
            <a:r>
              <a:rPr lang="en-US" sz="2000" dirty="0" err="1">
                <a:latin typeface="League Spartan" pitchFamily="2" charset="0"/>
              </a:rPr>
              <a:t>Jio’s</a:t>
            </a:r>
            <a:r>
              <a:rPr lang="en-US" sz="2000" dirty="0">
                <a:latin typeface="League Spartan" pitchFamily="2" charset="0"/>
              </a:rPr>
              <a:t> ecosystem.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8199C-21FC-41CD-A969-518CCE3C2CD9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</p:spTree>
    <p:extLst>
      <p:ext uri="{BB962C8B-B14F-4D97-AF65-F5344CB8AC3E}">
        <p14:creationId xmlns:p14="http://schemas.microsoft.com/office/powerpoint/2010/main" val="129326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8705E3-5E4A-4BA9-BF5A-6CA40B9F9A6C}"/>
              </a:ext>
            </a:extLst>
          </p:cNvPr>
          <p:cNvSpPr/>
          <p:nvPr/>
        </p:nvSpPr>
        <p:spPr>
          <a:xfrm>
            <a:off x="692585" y="873125"/>
            <a:ext cx="9053299" cy="420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Real Estate &amp; Infrastructure Investments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Real estate is a core asset class for Family Offices due to </a:t>
            </a:r>
            <a:r>
              <a:rPr lang="en-US" sz="2000" b="1" dirty="0">
                <a:latin typeface="League Spartan" pitchFamily="2" charset="0"/>
              </a:rPr>
              <a:t>steady cash flows and long-term value appreciation</a:t>
            </a:r>
            <a:r>
              <a:rPr lang="en-US" sz="2000" dirty="0">
                <a:latin typeface="League Spartan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Strategic investments include: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League Spartan" pitchFamily="2" charset="0"/>
              </a:rPr>
              <a:t>Commercial &amp; residential properties</a:t>
            </a:r>
            <a:r>
              <a:rPr lang="en-US" sz="2000" dirty="0">
                <a:latin typeface="League Spartan" pitchFamily="2" charset="0"/>
              </a:rPr>
              <a:t> for rental income and capital gains.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League Spartan" pitchFamily="2" charset="0"/>
              </a:rPr>
              <a:t>Logistics &amp; warehousing</a:t>
            </a:r>
            <a:r>
              <a:rPr lang="en-US" sz="2000" dirty="0">
                <a:latin typeface="League Spartan" pitchFamily="2" charset="0"/>
              </a:rPr>
              <a:t> to capitalize on e-commerce growth.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League Spartan" pitchFamily="2" charset="0"/>
              </a:rPr>
              <a:t>Renewable energy projects</a:t>
            </a:r>
            <a:r>
              <a:rPr lang="en-US" sz="2000" dirty="0">
                <a:latin typeface="League Spartan" pitchFamily="2" charset="0"/>
              </a:rPr>
              <a:t> for ESG-focused investments.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Example: Tata Family Office’s focus on </a:t>
            </a:r>
            <a:r>
              <a:rPr lang="en-US" sz="2000" b="1" dirty="0">
                <a:latin typeface="League Spartan" pitchFamily="2" charset="0"/>
              </a:rPr>
              <a:t>real estate &amp; infrastructure development projects</a:t>
            </a:r>
            <a:r>
              <a:rPr lang="en-US" sz="2000" dirty="0">
                <a:latin typeface="League Spartan" pitchFamily="2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DF9D3C-C342-4CE4-981E-8EF316A39997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</p:spTree>
    <p:extLst>
      <p:ext uri="{BB962C8B-B14F-4D97-AF65-F5344CB8AC3E}">
        <p14:creationId xmlns:p14="http://schemas.microsoft.com/office/powerpoint/2010/main" val="931053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7A94CD-5460-495B-9A5C-6DCDCB3101AA}"/>
              </a:ext>
            </a:extLst>
          </p:cNvPr>
          <p:cNvSpPr/>
          <p:nvPr/>
        </p:nvSpPr>
        <p:spPr>
          <a:xfrm>
            <a:off x="587375" y="975141"/>
            <a:ext cx="9714093" cy="328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ESG &amp; Impact Investing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Many Family Offices align investments with their </a:t>
            </a:r>
            <a:r>
              <a:rPr lang="en-US" sz="2000" b="1" dirty="0">
                <a:latin typeface="League Spartan" pitchFamily="2" charset="0"/>
              </a:rPr>
              <a:t>philanthropic and legacy goals</a:t>
            </a:r>
            <a:r>
              <a:rPr lang="en-US" sz="2000" dirty="0">
                <a:latin typeface="League Spartan" pitchFamily="2" charset="0"/>
              </a:rPr>
              <a:t>, focusing on </a:t>
            </a:r>
            <a:r>
              <a:rPr lang="en-US" sz="2000" b="1" dirty="0">
                <a:latin typeface="League Spartan" pitchFamily="2" charset="0"/>
              </a:rPr>
              <a:t>Environmental, Social, and Governance (ESG) principles</a:t>
            </a:r>
            <a:r>
              <a:rPr lang="en-US" sz="2000" dirty="0">
                <a:latin typeface="League Spartan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Investments in </a:t>
            </a:r>
            <a:r>
              <a:rPr lang="en-US" sz="2000" b="1" dirty="0">
                <a:latin typeface="League Spartan" pitchFamily="2" charset="0"/>
              </a:rPr>
              <a:t>clean energy, social impact funds, and sustainable businesses</a:t>
            </a:r>
            <a:r>
              <a:rPr lang="en-US" sz="2000" dirty="0">
                <a:latin typeface="League Spartan" pitchFamily="2" charset="0"/>
              </a:rPr>
              <a:t> help them create long-term positive change.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Example: The Rockefeller Family Office pivoting towards </a:t>
            </a:r>
            <a:r>
              <a:rPr lang="en-US" sz="2000" b="1" dirty="0">
                <a:latin typeface="League Spartan" pitchFamily="2" charset="0"/>
              </a:rPr>
              <a:t>sustainable investments</a:t>
            </a:r>
            <a:r>
              <a:rPr lang="en-US" sz="2000" dirty="0">
                <a:latin typeface="League Spartan" pitchFamily="2" charset="0"/>
              </a:rPr>
              <a:t> and </a:t>
            </a:r>
            <a:r>
              <a:rPr lang="en-US" sz="2000" b="1" dirty="0">
                <a:latin typeface="League Spartan" pitchFamily="2" charset="0"/>
              </a:rPr>
              <a:t>climate change initiatives</a:t>
            </a:r>
            <a:r>
              <a:rPr lang="en-US" sz="2000" dirty="0">
                <a:latin typeface="League Spartan" pitchFamily="2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99E2C5-9BB2-4974-959C-EEB9F370B045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</p:spTree>
    <p:extLst>
      <p:ext uri="{BB962C8B-B14F-4D97-AF65-F5344CB8AC3E}">
        <p14:creationId xmlns:p14="http://schemas.microsoft.com/office/powerpoint/2010/main" val="134919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82DD0F-5018-4DFE-BFD2-5F22ED56136A}"/>
              </a:ext>
            </a:extLst>
          </p:cNvPr>
          <p:cNvSpPr/>
          <p:nvPr/>
        </p:nvSpPr>
        <p:spPr>
          <a:xfrm>
            <a:off x="587375" y="1023596"/>
            <a:ext cx="10072909" cy="282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Alternative Investments: Hedge Funds, Crypto, &amp; Commodities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To </a:t>
            </a:r>
            <a:r>
              <a:rPr lang="en-US" sz="2000" b="1" dirty="0">
                <a:latin typeface="League Spartan" pitchFamily="2" charset="0"/>
              </a:rPr>
              <a:t>hedge risks and enhance returns</a:t>
            </a:r>
            <a:r>
              <a:rPr lang="en-US" sz="2000" dirty="0">
                <a:latin typeface="League Spartan" pitchFamily="2" charset="0"/>
              </a:rPr>
              <a:t>, Family Offices invest in </a:t>
            </a:r>
            <a:r>
              <a:rPr lang="en-US" sz="2000" b="1" dirty="0">
                <a:latin typeface="League Spartan" pitchFamily="2" charset="0"/>
              </a:rPr>
              <a:t>alternative assets</a:t>
            </a:r>
            <a:r>
              <a:rPr lang="en-US" sz="2000" dirty="0">
                <a:latin typeface="League Spartan" pitchFamily="2" charset="0"/>
              </a:rPr>
              <a:t> such as: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Hedge funds for market-neutral strategies.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Cryptocurrencies and blockchain startups.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Commodities like gold, silver, and agricultural assets.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Example: The Ambani Family Office investing in </a:t>
            </a:r>
            <a:r>
              <a:rPr lang="en-US" sz="2000" b="1" dirty="0">
                <a:latin typeface="League Spartan" pitchFamily="2" charset="0"/>
              </a:rPr>
              <a:t>blockchain and AI-driven startups</a:t>
            </a:r>
            <a:r>
              <a:rPr lang="en-US" sz="2000" dirty="0">
                <a:latin typeface="League Spartan" pitchFamily="2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3B85EA-3B0B-4550-82DD-739BFA61EE51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</p:spTree>
    <p:extLst>
      <p:ext uri="{BB962C8B-B14F-4D97-AF65-F5344CB8AC3E}">
        <p14:creationId xmlns:p14="http://schemas.microsoft.com/office/powerpoint/2010/main" val="3000972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0DE84-776D-4B50-92E6-6454D1097FCD}"/>
              </a:ext>
            </a:extLst>
          </p:cNvPr>
          <p:cNvSpPr/>
          <p:nvPr/>
        </p:nvSpPr>
        <p:spPr>
          <a:xfrm>
            <a:off x="790936" y="1024772"/>
            <a:ext cx="10424931" cy="328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League Spartan" pitchFamily="2" charset="0"/>
              </a:rPr>
              <a:t>Supporting Innovation &amp; Entrepreneurship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Family Offices back </a:t>
            </a:r>
            <a:r>
              <a:rPr lang="en-US" sz="2000" b="1" dirty="0">
                <a:latin typeface="League Spartan" pitchFamily="2" charset="0"/>
              </a:rPr>
              <a:t>R&amp;D, innovation hubs, and deep-tech startups</a:t>
            </a:r>
            <a:r>
              <a:rPr lang="en-US" sz="2000" dirty="0">
                <a:latin typeface="League Spartan" pitchFamily="2" charset="0"/>
              </a:rPr>
              <a:t>, driving industrial and technological growth.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eague Spartan" pitchFamily="2" charset="0"/>
              </a:rPr>
              <a:t>They often invest in </a:t>
            </a:r>
            <a:r>
              <a:rPr lang="en-US" sz="2000" b="1" dirty="0">
                <a:latin typeface="League Spartan" pitchFamily="2" charset="0"/>
              </a:rPr>
              <a:t>family-run or closely aligned businesses</a:t>
            </a:r>
            <a:r>
              <a:rPr lang="en-US" sz="2000" dirty="0">
                <a:latin typeface="League Spartan" pitchFamily="2" charset="0"/>
              </a:rPr>
              <a:t> that support their long-term wealth vision.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League Spartan" pitchFamily="2" charset="0"/>
              </a:rPr>
              <a:t>Example: The Walton Family Office (Walmart) investing in </a:t>
            </a:r>
            <a:r>
              <a:rPr lang="en-US" sz="2000" b="1" dirty="0">
                <a:latin typeface="League Spartan" pitchFamily="2" charset="0"/>
              </a:rPr>
              <a:t>retail tech startups</a:t>
            </a:r>
            <a:r>
              <a:rPr lang="en-US" sz="2000" dirty="0">
                <a:latin typeface="League Spartan" pitchFamily="2" charset="0"/>
              </a:rPr>
              <a:t> to enhance Walmart’s supply chain efficiency.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1C8E20-1795-4AEF-B335-0513B7F20CB5}"/>
              </a:ext>
            </a:extLst>
          </p:cNvPr>
          <p:cNvSpPr/>
          <p:nvPr/>
        </p:nvSpPr>
        <p:spPr>
          <a:xfrm>
            <a:off x="495815" y="165239"/>
            <a:ext cx="1147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Strategic Investments</a:t>
            </a:r>
          </a:p>
        </p:txBody>
      </p:sp>
    </p:spTree>
    <p:extLst>
      <p:ext uri="{BB962C8B-B14F-4D97-AF65-F5344CB8AC3E}">
        <p14:creationId xmlns:p14="http://schemas.microsoft.com/office/powerpoint/2010/main" val="129469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FADB35-D5AE-44DC-B74A-451037BCE6A2}"/>
              </a:ext>
            </a:extLst>
          </p:cNvPr>
          <p:cNvSpPr/>
          <p:nvPr/>
        </p:nvSpPr>
        <p:spPr>
          <a:xfrm>
            <a:off x="495815" y="165239"/>
            <a:ext cx="11475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How Professional Wealth Structuring </a:t>
            </a:r>
          </a:p>
          <a:p>
            <a:r>
              <a:rPr lang="en-US" sz="4000" dirty="0">
                <a:latin typeface="DM Serif Display" pitchFamily="2" charset="0"/>
              </a:rPr>
              <a:t>Enhances Returns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DEE28F-6E1B-4909-8893-8A25D25AE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987115"/>
              </p:ext>
            </p:extLst>
          </p:nvPr>
        </p:nvGraphicFramePr>
        <p:xfrm>
          <a:off x="790565" y="1488678"/>
          <a:ext cx="10905620" cy="484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21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E915EE-1039-49BA-86CA-5A8DE4291E84}"/>
              </a:ext>
            </a:extLst>
          </p:cNvPr>
          <p:cNvSpPr txBox="1"/>
          <p:nvPr/>
        </p:nvSpPr>
        <p:spPr>
          <a:xfrm>
            <a:off x="886409" y="2644170"/>
            <a:ext cx="1010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DM Serif Display" pitchFamily="2" charset="0"/>
              </a:rPr>
              <a:t>What Makes Family Offices Different From Wealth Managers?</a:t>
            </a:r>
          </a:p>
        </p:txBody>
      </p:sp>
    </p:spTree>
    <p:extLst>
      <p:ext uri="{BB962C8B-B14F-4D97-AF65-F5344CB8AC3E}">
        <p14:creationId xmlns:p14="http://schemas.microsoft.com/office/powerpoint/2010/main" val="376527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64CC24-A3A3-4D3B-8887-D6023A80B874}"/>
              </a:ext>
            </a:extLst>
          </p:cNvPr>
          <p:cNvSpPr/>
          <p:nvPr/>
        </p:nvSpPr>
        <p:spPr>
          <a:xfrm>
            <a:off x="495815" y="165239"/>
            <a:ext cx="11475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How Family Offices Support </a:t>
            </a:r>
          </a:p>
          <a:p>
            <a:r>
              <a:rPr lang="en-US" sz="4000" dirty="0">
                <a:latin typeface="DM Serif Display" pitchFamily="2" charset="0"/>
              </a:rPr>
              <a:t>Businesses Beyond Capital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07CB5-3035-49A4-B072-B44DAEAC1CFB}"/>
              </a:ext>
            </a:extLst>
          </p:cNvPr>
          <p:cNvSpPr/>
          <p:nvPr/>
        </p:nvSpPr>
        <p:spPr>
          <a:xfrm>
            <a:off x="7122160" y="5181621"/>
            <a:ext cx="284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Social Impact Support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Encouraging sustainable and responsible business practices</a:t>
            </a:r>
            <a:endParaRPr lang="en-IN" sz="1400" dirty="0"/>
          </a:p>
        </p:txBody>
      </p:sp>
      <p:pic>
        <p:nvPicPr>
          <p:cNvPr id="9224" name="Picture 8" descr="https://lh7-rt.googleusercontent.com/slidesz/AGV_vUfuJ4HYHCCWZ8DqqUGIS8Eu_bQGlDa_d6hn2tWyXi58s3btspvoZ30r56YvDr50poEqldlV0q8lkpmS_hXF5tiwQWBrNiTV2mscO6KihTSkWnR55e3UmEyxux4s-jxbv6_uLw9I4w=s2048?key=djqv9DukA2-wl1bZotOHO0ZA">
            <a:extLst>
              <a:ext uri="{FF2B5EF4-FFF2-40B4-BE49-F238E27FC236}">
                <a16:creationId xmlns:a16="http://schemas.microsoft.com/office/drawing/2014/main" id="{F227FCA4-F85B-4BF4-AC1E-C1E716E4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" y="19456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7-rt.googleusercontent.com/slidesz/AGV_vUcoOsgk0mDiCTYOdXEAJjjiI20pbCIzc4_LFugzYom5P_Ho0GXr4r84es5WK1YeNYdnyJuXWP3wb_bXrsebPpZCU4nL3zi83_J1NIXU4edcxqWCuUTBzbR6_zFZNQSnO-UNATvwwA=s2048?key=djqv9DukA2-wl1bZotOHO0ZA">
            <a:extLst>
              <a:ext uri="{FF2B5EF4-FFF2-40B4-BE49-F238E27FC236}">
                <a16:creationId xmlns:a16="http://schemas.microsoft.com/office/drawing/2014/main" id="{8B14C89F-727E-4630-AE1A-DEF54D8B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94563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lh7-rt.googleusercontent.com/slidesz/AGV_vUfHUTAEH2WlImTORHyPqBZ3N5J_Z3sAsaZWnMvtNO9O5ehU46yEtrb5iJsDwXwBnz4QLJlLu6YHK5bUpBYSH2HkmTs45YKTanFZ-jflPPy9JVANVwtNwrXp4tn2AedWTmy86B-1SA=s2048?key=djqv9DukA2-wl1bZotOHO0ZA">
            <a:extLst>
              <a:ext uri="{FF2B5EF4-FFF2-40B4-BE49-F238E27FC236}">
                <a16:creationId xmlns:a16="http://schemas.microsoft.com/office/drawing/2014/main" id="{2270DDDC-BC44-4B28-B85F-794A5A4A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60" y="19456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lh7-rt.googleusercontent.com/slidesz/AGV_vUcMZ01gRckBMJFfmqZslsJBpb8GY7vIuw37wa5KQIN0rYNa_aypSdueqWcbpB_jSV4iCqsxiAQhORgGoNEGBERAsS127PwnmvIPoQ0-RiI76zbEOVu1FlxKzPbENTIL7zohk7lxzA=s2048?key=djqv9DukA2-wl1bZotOHO0ZA">
            <a:extLst>
              <a:ext uri="{FF2B5EF4-FFF2-40B4-BE49-F238E27FC236}">
                <a16:creationId xmlns:a16="http://schemas.microsoft.com/office/drawing/2014/main" id="{80178882-F5F5-40FD-B2EB-4D4B2265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2394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lh7-rt.googleusercontent.com/slidesz/AGV_vUdx5EpAoeMAJFbJECJyJXNg0OKAAbF9sWqpKSA6Vf3D6u_Ph-Bwg9eDmL3d5PIzVinGyA_zCZkV3-3Lc7-ygCc8flmtPUIvRwvBHczGQms6g_vhQYiqczK8kZZQSaMXENJ_drSZPQ=s2048?key=djqv9DukA2-wl1bZotOHO0ZA">
            <a:extLst>
              <a:ext uri="{FF2B5EF4-FFF2-40B4-BE49-F238E27FC236}">
                <a16:creationId xmlns:a16="http://schemas.microsoft.com/office/drawing/2014/main" id="{B22EB839-002C-4B48-9660-9C34AB71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41" y="42394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487690-7825-4A2A-8E75-12607DB80D57}"/>
              </a:ext>
            </a:extLst>
          </p:cNvPr>
          <p:cNvSpPr/>
          <p:nvPr/>
        </p:nvSpPr>
        <p:spPr>
          <a:xfrm>
            <a:off x="1300480" y="3267611"/>
            <a:ext cx="284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Strategic Partnerships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Connecting businesses with industry leaders &amp; investors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7F0D5-FD54-4749-9FA7-C727696F4E7D}"/>
              </a:ext>
            </a:extLst>
          </p:cNvPr>
          <p:cNvSpPr/>
          <p:nvPr/>
        </p:nvSpPr>
        <p:spPr>
          <a:xfrm>
            <a:off x="5019040" y="3256478"/>
            <a:ext cx="31902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Governance &amp; Compliance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fontAlgn="base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Improving risk management &amp; regulatory structuring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81078-3D93-4035-8113-4C6933F03820}"/>
              </a:ext>
            </a:extLst>
          </p:cNvPr>
          <p:cNvSpPr/>
          <p:nvPr/>
        </p:nvSpPr>
        <p:spPr>
          <a:xfrm>
            <a:off x="8544560" y="3256478"/>
            <a:ext cx="3108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Operational Expertise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Supporting business expansion, restructuring, and tech adoption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932CF-AA2C-4B61-8AE0-B6F54F632FDC}"/>
              </a:ext>
            </a:extLst>
          </p:cNvPr>
          <p:cNvSpPr/>
          <p:nvPr/>
        </p:nvSpPr>
        <p:spPr>
          <a:xfrm>
            <a:off x="3566160" y="5458620"/>
            <a:ext cx="284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Mentorship &amp; Advisory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Guiding founders through funding, M&amp;A, and IPOs</a:t>
            </a:r>
          </a:p>
        </p:txBody>
      </p:sp>
    </p:spTree>
    <p:extLst>
      <p:ext uri="{BB962C8B-B14F-4D97-AF65-F5344CB8AC3E}">
        <p14:creationId xmlns:p14="http://schemas.microsoft.com/office/powerpoint/2010/main" val="116036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7-rt.googleusercontent.com/slidesz/AGV_vUdKEByexC6ClODB6SJozmZTiLhWpMWBGTkfWyZ5plzUwLyTCIipbaMrlCaDzg4sUndne41lYAGOrcXIcBwk9_hBhnMaFGzWyAQBd1Oso0oK6nW3GT6t8uPTlpWvvMWuWVyannPb4w=s2048?key=djqv9DukA2-wl1bZotOHO0ZA">
            <a:extLst>
              <a:ext uri="{FF2B5EF4-FFF2-40B4-BE49-F238E27FC236}">
                <a16:creationId xmlns:a16="http://schemas.microsoft.com/office/drawing/2014/main" id="{3415E35D-7D56-4543-B58D-DED101786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4074"/>
          <a:stretch/>
        </p:blipFill>
        <p:spPr bwMode="auto">
          <a:xfrm>
            <a:off x="2667000" y="579120"/>
            <a:ext cx="6578600" cy="62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2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1D4787-79C4-44F5-A47B-999C3B966B9E}"/>
              </a:ext>
            </a:extLst>
          </p:cNvPr>
          <p:cNvSpPr/>
          <p:nvPr/>
        </p:nvSpPr>
        <p:spPr>
          <a:xfrm>
            <a:off x="799322" y="1191945"/>
            <a:ext cx="7980784" cy="447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Wealth Preservation &amp; Growth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Direct Investments 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Alternative Investments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Real Estate Investment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Fund Selection &amp; Asset Allocation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Deal Sourcing &amp; Strategic Partnerships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Liquidity &amp; Risk Management</a:t>
            </a:r>
          </a:p>
          <a:p>
            <a:pPr marL="285750" indent="-285750" fontAlgn="base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League Spartan" pitchFamily="2" charset="0"/>
              </a:rPr>
              <a:t>Generational Wealth Transfer &amp; Succession Planning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4EBB7-1D17-4B9C-A883-EEE575027740}"/>
              </a:ext>
            </a:extLst>
          </p:cNvPr>
          <p:cNvSpPr/>
          <p:nvPr/>
        </p:nvSpPr>
        <p:spPr>
          <a:xfrm>
            <a:off x="495815" y="81369"/>
            <a:ext cx="6130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Purpose of a Family Office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E1FC4-8E5B-4D56-9B51-896F5773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5097" y="78925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C9D842-6DBE-4D13-9E1C-B3192691D84A}"/>
              </a:ext>
            </a:extLst>
          </p:cNvPr>
          <p:cNvSpPr/>
          <p:nvPr/>
        </p:nvSpPr>
        <p:spPr>
          <a:xfrm>
            <a:off x="587375" y="1325662"/>
            <a:ext cx="9684385" cy="466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sz="2000" b="0" i="0" dirty="0">
                <a:effectLst/>
                <a:latin typeface="League Spartan" pitchFamily="2" charset="0"/>
              </a:rPr>
              <a:t>Family offices typically invest in a mix of traditional and alternative assets, including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Equities</a:t>
            </a:r>
            <a:r>
              <a:rPr lang="en-US" sz="2000" b="0" i="0" dirty="0">
                <a:effectLst/>
                <a:latin typeface="League Spartan" pitchFamily="2" charset="0"/>
              </a:rPr>
              <a:t>: Stocks, which are often the largest allocation in a family office's portfolio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Fixed income</a:t>
            </a:r>
            <a:r>
              <a:rPr lang="en-US" sz="2000" b="0" i="0" dirty="0">
                <a:effectLst/>
                <a:latin typeface="League Spartan" pitchFamily="2" charset="0"/>
              </a:rPr>
              <a:t>: Bonds, including high-yield bonds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Real estate</a:t>
            </a:r>
            <a:r>
              <a:rPr lang="en-US" sz="2000" b="0" i="0" dirty="0">
                <a:effectLst/>
                <a:latin typeface="League Spartan" pitchFamily="2" charset="0"/>
              </a:rPr>
              <a:t>: Commercial real estate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Private equity</a:t>
            </a:r>
            <a:r>
              <a:rPr lang="en-US" sz="2000" b="0" i="0" dirty="0">
                <a:effectLst/>
                <a:latin typeface="League Spartan" pitchFamily="2" charset="0"/>
              </a:rPr>
              <a:t>: Venture capital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Hedge funds</a:t>
            </a:r>
            <a:r>
              <a:rPr lang="en-US" sz="2000" b="0" i="0" dirty="0">
                <a:effectLst/>
                <a:latin typeface="League Spartan" pitchFamily="2" charset="0"/>
              </a:rPr>
              <a:t>: Align interests based on risk and return assessment goals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Cash</a:t>
            </a:r>
            <a:r>
              <a:rPr lang="en-US" sz="2000" b="0" i="0" dirty="0">
                <a:effectLst/>
                <a:latin typeface="League Spartan" pitchFamily="2" charset="0"/>
              </a:rPr>
              <a:t>: Savings accounts, money market funds, and Treasury bills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Art</a:t>
            </a:r>
            <a:r>
              <a:rPr lang="en-US" sz="2000" b="0" i="0" dirty="0">
                <a:effectLst/>
                <a:latin typeface="League Spartan" pitchFamily="2" charset="0"/>
              </a:rPr>
              <a:t>: Considered an excellent way to diversify portfolios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Cryptocurrencies</a:t>
            </a:r>
            <a:r>
              <a:rPr lang="en-US" sz="2000" b="0" i="0" dirty="0">
                <a:effectLst/>
                <a:latin typeface="League Spartan" pitchFamily="2" charset="0"/>
              </a:rPr>
              <a:t>: Digital assets that have regained interest from investors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eague Spartan" pitchFamily="2" charset="0"/>
              </a:rPr>
              <a:t>Startups</a:t>
            </a:r>
            <a:r>
              <a:rPr lang="en-US" sz="2000" b="0" i="0" dirty="0">
                <a:effectLst/>
                <a:latin typeface="League Spartan" pitchFamily="2" charset="0"/>
              </a:rPr>
              <a:t>: Particularly in the fintech sector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C30CDC-E771-4429-834F-259697CBDDB1}"/>
              </a:ext>
            </a:extLst>
          </p:cNvPr>
          <p:cNvSpPr/>
          <p:nvPr/>
        </p:nvSpPr>
        <p:spPr>
          <a:xfrm>
            <a:off x="495815" y="81369"/>
            <a:ext cx="73901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Investment Avenues for Family </a:t>
            </a:r>
          </a:p>
          <a:p>
            <a:r>
              <a:rPr lang="en-US" sz="4000" dirty="0">
                <a:latin typeface="DM Serif Display" pitchFamily="2" charset="0"/>
              </a:rPr>
              <a:t>Offices</a:t>
            </a:r>
          </a:p>
        </p:txBody>
      </p:sp>
    </p:spTree>
    <p:extLst>
      <p:ext uri="{BB962C8B-B14F-4D97-AF65-F5344CB8AC3E}">
        <p14:creationId xmlns:p14="http://schemas.microsoft.com/office/powerpoint/2010/main" val="297178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7C32BB9-74AC-4833-9811-A573B90675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604141"/>
              </p:ext>
            </p:extLst>
          </p:nvPr>
        </p:nvGraphicFramePr>
        <p:xfrm>
          <a:off x="861530" y="1213624"/>
          <a:ext cx="10736301" cy="490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577">
                  <a:extLst>
                    <a:ext uri="{9D8B030D-6E8A-4147-A177-3AD203B41FA5}">
                      <a16:colId xmlns:a16="http://schemas.microsoft.com/office/drawing/2014/main" val="1795516467"/>
                    </a:ext>
                  </a:extLst>
                </a:gridCol>
                <a:gridCol w="4253361">
                  <a:extLst>
                    <a:ext uri="{9D8B030D-6E8A-4147-A177-3AD203B41FA5}">
                      <a16:colId xmlns:a16="http://schemas.microsoft.com/office/drawing/2014/main" val="3665584567"/>
                    </a:ext>
                  </a:extLst>
                </a:gridCol>
                <a:gridCol w="4090363">
                  <a:extLst>
                    <a:ext uri="{9D8B030D-6E8A-4147-A177-3AD203B41FA5}">
                      <a16:colId xmlns:a16="http://schemas.microsoft.com/office/drawing/2014/main" val="1906479396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DM Serif Display" pitchFamily="2" charset="0"/>
                        </a:rPr>
                        <a:t>Feature</a:t>
                      </a:r>
                      <a:endParaRPr lang="en-IN" sz="2800" b="0" dirty="0">
                        <a:solidFill>
                          <a:schemeClr val="bg1"/>
                        </a:solidFill>
                        <a:effectLst/>
                        <a:latin typeface="DM Serif Display" pitchFamily="2" charset="0"/>
                      </a:endParaRPr>
                    </a:p>
                  </a:txBody>
                  <a:tcPr marL="76200" marR="76200" marT="76200" marB="76200">
                    <a:gradFill>
                      <a:gsLst>
                        <a:gs pos="0">
                          <a:srgbClr val="002060"/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DM Serif Display" pitchFamily="2" charset="0"/>
                        </a:rPr>
                        <a:t>Single-Family Office (SFO)</a:t>
                      </a:r>
                      <a:endParaRPr lang="en-IN" sz="2800" b="0" dirty="0">
                        <a:solidFill>
                          <a:schemeClr val="bg1"/>
                        </a:solidFill>
                        <a:effectLst/>
                        <a:latin typeface="DM Serif Display" pitchFamily="2" charset="0"/>
                      </a:endParaRPr>
                    </a:p>
                  </a:txBody>
                  <a:tcPr marL="76200" marR="76200" marT="76200" marB="76200">
                    <a:gradFill>
                      <a:gsLst>
                        <a:gs pos="0">
                          <a:srgbClr val="002060"/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DM Serif Display" pitchFamily="2" charset="0"/>
                        </a:rPr>
                        <a:t>Multi-Family Office (MFO)</a:t>
                      </a:r>
                      <a:endParaRPr lang="en-IN" sz="2800" b="0" dirty="0">
                        <a:solidFill>
                          <a:schemeClr val="bg1"/>
                        </a:solidFill>
                        <a:effectLst/>
                        <a:latin typeface="DM Serif Display" pitchFamily="2" charset="0"/>
                      </a:endParaRPr>
                    </a:p>
                  </a:txBody>
                  <a:tcPr marL="76200" marR="76200" marT="76200" marB="76200">
                    <a:gradFill>
                      <a:gsLst>
                        <a:gs pos="0">
                          <a:srgbClr val="002060"/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8511153"/>
                  </a:ext>
                </a:extLst>
              </a:tr>
              <a:tr h="8212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Ownership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Fully owned and controlled by one family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Independently operated or jointly owned by multiple families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6373177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Customization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Highly customized to the specific needs of one family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Offers standardized solutions but can be tailored to individual families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02211714"/>
                  </a:ext>
                </a:extLst>
              </a:tr>
              <a:tr h="5928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Cost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High operating costs due to exclusive management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Cost-effective as expenses are shared among multiple families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386060881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Investment Strategy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Personalized investment strategy aligned with family goals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Broader investment strategies catering to multiple clients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45739469"/>
                  </a:ext>
                </a:extLst>
              </a:tr>
              <a:tr h="8212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Regulatory Compliance</a:t>
                      </a:r>
                      <a:endParaRPr lang="en-IN" sz="200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Privately managed, requiring independent compliance setup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Often structured with established compliance and governance frameworks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75862415"/>
                  </a:ext>
                </a:extLst>
              </a:tr>
              <a:tr h="3731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Ideal For</a:t>
                      </a:r>
                      <a:endParaRPr lang="en-IN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Ultra-high-net-worth families willing to set up and manage their own office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eague Spartan" pitchFamily="2" charset="0"/>
                        </a:rPr>
                        <a:t>High-net-worth families looking for professional management without the complexity of running an SFO</a:t>
                      </a:r>
                      <a:endParaRPr lang="en-US" sz="2000" dirty="0">
                        <a:effectLst/>
                        <a:latin typeface="League Spartan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6499688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9BED960-6B7D-4128-B14E-4AF11ECB2EA9}"/>
              </a:ext>
            </a:extLst>
          </p:cNvPr>
          <p:cNvSpPr/>
          <p:nvPr/>
        </p:nvSpPr>
        <p:spPr>
          <a:xfrm>
            <a:off x="495815" y="165239"/>
            <a:ext cx="5489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Types of Family Offices</a:t>
            </a:r>
          </a:p>
        </p:txBody>
      </p:sp>
    </p:spTree>
    <p:extLst>
      <p:ext uri="{BB962C8B-B14F-4D97-AF65-F5344CB8AC3E}">
        <p14:creationId xmlns:p14="http://schemas.microsoft.com/office/powerpoint/2010/main" val="367315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82E18-A8A3-42B6-9D80-43FFC6839ED6}"/>
              </a:ext>
            </a:extLst>
          </p:cNvPr>
          <p:cNvSpPr/>
          <p:nvPr/>
        </p:nvSpPr>
        <p:spPr>
          <a:xfrm>
            <a:off x="495815" y="165239"/>
            <a:ext cx="831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Growing Influence of Family Offices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C5C0E-85A2-47A9-A427-C65431A3E73D}"/>
              </a:ext>
            </a:extLst>
          </p:cNvPr>
          <p:cNvSpPr txBox="1"/>
          <p:nvPr/>
        </p:nvSpPr>
        <p:spPr>
          <a:xfrm>
            <a:off x="495814" y="970383"/>
            <a:ext cx="297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 pitchFamily="2" charset="0"/>
              </a:rPr>
              <a:t>A Global Landscape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Spartan" pitchFamily="2" charset="0"/>
            </a:endParaRPr>
          </a:p>
        </p:txBody>
      </p:sp>
      <p:pic>
        <p:nvPicPr>
          <p:cNvPr id="1026" name="Picture 2" descr="https://lh7-rt.googleusercontent.com/slidesz/AGV_vUfZtl2lx1G7X2F9mqFt0kIFIru8TI3hkowhChfa7h0oX5kOvl_zCSomeiF--h1cxzHALSbQQslQquQ08yZSpm2Y6BMhxOYwTQcpTuhlHhm5oLeg2m-ZZXO-QcLXd6jyr7DJSDwAyg=s2048?key=lCdAAQPuK7I0GRsewhgz5ac-">
            <a:extLst>
              <a:ext uri="{FF2B5EF4-FFF2-40B4-BE49-F238E27FC236}">
                <a16:creationId xmlns:a16="http://schemas.microsoft.com/office/drawing/2014/main" id="{BEF07AFA-C199-46CC-8C17-4330732D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86" y="3901936"/>
            <a:ext cx="3276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DAF30-4D59-4B85-9F7F-5906E9DACF6A}"/>
              </a:ext>
            </a:extLst>
          </p:cNvPr>
          <p:cNvSpPr txBox="1"/>
          <p:nvPr/>
        </p:nvSpPr>
        <p:spPr>
          <a:xfrm>
            <a:off x="495814" y="1642189"/>
            <a:ext cx="7053943" cy="337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eague Spartan" pitchFamily="2" charset="0"/>
              </a:rPr>
              <a:t>As of 2024, the number of single-family offices worldwide has grown to approximately </a:t>
            </a:r>
            <a:r>
              <a:rPr lang="en-US" altLang="en-US" b="1" dirty="0">
                <a:latin typeface="League Spartan" pitchFamily="2" charset="0"/>
              </a:rPr>
              <a:t>8,030</a:t>
            </a:r>
            <a:r>
              <a:rPr lang="en-US" altLang="en-US" dirty="0">
                <a:latin typeface="League Spartan" pitchFamily="2" charset="0"/>
              </a:rPr>
              <a:t>, marking a </a:t>
            </a:r>
            <a:r>
              <a:rPr lang="en-US" altLang="en-US" b="1" dirty="0">
                <a:latin typeface="League Spartan" pitchFamily="2" charset="0"/>
              </a:rPr>
              <a:t>31% increase</a:t>
            </a:r>
            <a:r>
              <a:rPr lang="en-US" altLang="en-US" dirty="0">
                <a:latin typeface="League Spartan" pitchFamily="2" charset="0"/>
              </a:rPr>
              <a:t> from </a:t>
            </a:r>
            <a:r>
              <a:rPr lang="en-US" altLang="en-US" b="1" dirty="0">
                <a:latin typeface="League Spartan" pitchFamily="2" charset="0"/>
              </a:rPr>
              <a:t>6,130 in 2019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eague Spartan" pitchFamily="2" charset="0"/>
              </a:rPr>
              <a:t>This growth trajectory is expected to continue, with projections estimating over </a:t>
            </a:r>
            <a:r>
              <a:rPr lang="en-US" altLang="en-US" b="1" dirty="0">
                <a:latin typeface="League Spartan" pitchFamily="2" charset="0"/>
              </a:rPr>
              <a:t>10,720 family offices by 2030</a:t>
            </a:r>
            <a:r>
              <a:rPr lang="en-US" altLang="en-US" dirty="0">
                <a:latin typeface="League Spartan" pitchFamily="2" charset="0"/>
              </a:rPr>
              <a:t>, representing a </a:t>
            </a:r>
            <a:r>
              <a:rPr lang="en-US" altLang="en-US" b="1" dirty="0">
                <a:latin typeface="League Spartan" pitchFamily="2" charset="0"/>
              </a:rPr>
              <a:t>75% rise from 2019 levels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eague Spartan" pitchFamily="2" charset="0"/>
              </a:rPr>
              <a:t>Collectively, family offices manage an impressive </a:t>
            </a:r>
            <a:r>
              <a:rPr lang="en-US" altLang="en-US" b="1" dirty="0">
                <a:latin typeface="League Spartan" pitchFamily="2" charset="0"/>
              </a:rPr>
              <a:t>$5.9 trillion in assets</a:t>
            </a:r>
            <a:r>
              <a:rPr lang="en-US" altLang="en-US" dirty="0">
                <a:latin typeface="League Spartan" pitchFamily="2" charset="0"/>
              </a:rPr>
              <a:t>, highlighting the substantial concentration of wealth within this sector</a:t>
            </a:r>
          </a:p>
        </p:txBody>
      </p:sp>
      <p:pic>
        <p:nvPicPr>
          <p:cNvPr id="1030" name="Picture 6" descr="https://lh7-rt.googleusercontent.com/slidesz/AGV_vUdHdFRkAUw_VXd2_GiKfTwVEhs00Zzu7fpBx_QE6EfpMv6dC7PsHE7ylVTEoFztTM0SiEcR8g4dM2iaajxe926SGRYmqueKrEhyRvONh7L-Cpy_wyGlsdU-XrYzOYKX7yo7q84Fig=s2048?key=lCdAAQPuK7I0GRsewhgz5ac-">
            <a:extLst>
              <a:ext uri="{FF2B5EF4-FFF2-40B4-BE49-F238E27FC236}">
                <a16:creationId xmlns:a16="http://schemas.microsoft.com/office/drawing/2014/main" id="{741100F9-D123-484C-AD2B-3E44B7E6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40" y="1068318"/>
            <a:ext cx="33242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82E18-A8A3-42B6-9D80-43FFC6839ED6}"/>
              </a:ext>
            </a:extLst>
          </p:cNvPr>
          <p:cNvSpPr/>
          <p:nvPr/>
        </p:nvSpPr>
        <p:spPr>
          <a:xfrm>
            <a:off x="495815" y="165239"/>
            <a:ext cx="831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M Serif Display" pitchFamily="2" charset="0"/>
              </a:rPr>
              <a:t>Growing Influence of Family Offices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C5C0E-85A2-47A9-A427-C65431A3E73D}"/>
              </a:ext>
            </a:extLst>
          </p:cNvPr>
          <p:cNvSpPr txBox="1"/>
          <p:nvPr/>
        </p:nvSpPr>
        <p:spPr>
          <a:xfrm>
            <a:off x="495814" y="970383"/>
            <a:ext cx="297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 pitchFamily="2" charset="0"/>
              </a:rPr>
              <a:t>Indian Landscape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Spart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AF30-4D59-4B85-9F7F-5906E9DACF6A}"/>
              </a:ext>
            </a:extLst>
          </p:cNvPr>
          <p:cNvSpPr txBox="1"/>
          <p:nvPr/>
        </p:nvSpPr>
        <p:spPr>
          <a:xfrm>
            <a:off x="495814" y="1642189"/>
            <a:ext cx="7053943" cy="420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eague Spartan" pitchFamily="2" charset="0"/>
              </a:rPr>
              <a:t>India has witnessed a remarkable surge in family offices, growing from just </a:t>
            </a:r>
            <a:r>
              <a:rPr lang="en-US" altLang="en-US" b="1" dirty="0">
                <a:latin typeface="League Spartan" pitchFamily="2" charset="0"/>
              </a:rPr>
              <a:t>45</a:t>
            </a:r>
            <a:r>
              <a:rPr lang="en-US" altLang="en-US" dirty="0">
                <a:latin typeface="League Spartan" pitchFamily="2" charset="0"/>
              </a:rPr>
              <a:t> in </a:t>
            </a:r>
            <a:r>
              <a:rPr lang="en-US" altLang="en-US" b="1" dirty="0">
                <a:latin typeface="League Spartan" pitchFamily="2" charset="0"/>
              </a:rPr>
              <a:t>2010</a:t>
            </a:r>
            <a:r>
              <a:rPr lang="en-US" altLang="en-US" dirty="0">
                <a:latin typeface="League Spartan" pitchFamily="2" charset="0"/>
              </a:rPr>
              <a:t> to nearly </a:t>
            </a:r>
            <a:r>
              <a:rPr lang="en-US" altLang="en-US" b="1" dirty="0">
                <a:latin typeface="League Spartan" pitchFamily="2" charset="0"/>
              </a:rPr>
              <a:t>300</a:t>
            </a:r>
            <a:r>
              <a:rPr lang="en-US" altLang="en-US" dirty="0">
                <a:latin typeface="League Spartan" pitchFamily="2" charset="0"/>
              </a:rPr>
              <a:t> in </a:t>
            </a:r>
            <a:r>
              <a:rPr lang="en-US" altLang="en-US" b="1" dirty="0">
                <a:latin typeface="League Spartan" pitchFamily="2" charset="0"/>
              </a:rPr>
              <a:t>2024</a:t>
            </a:r>
            <a:r>
              <a:rPr lang="en-US" altLang="en-US" dirty="0">
                <a:latin typeface="League Spartan" pitchFamily="2" charset="0"/>
              </a:rPr>
              <a:t>, a </a:t>
            </a:r>
            <a:r>
              <a:rPr lang="en-US" altLang="en-US" b="1" dirty="0">
                <a:latin typeface="League Spartan" pitchFamily="2" charset="0"/>
              </a:rPr>
              <a:t>567</a:t>
            </a:r>
            <a:r>
              <a:rPr lang="en-US" altLang="en-US" dirty="0">
                <a:latin typeface="League Spartan" pitchFamily="2" charset="0"/>
              </a:rPr>
              <a:t>% increase over the past 14 years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League Spartan" pitchFamily="2" charset="0"/>
              </a:rPr>
              <a:t>The total Assets Under Management (AUM) of Indian family offices now stands at approximately </a:t>
            </a:r>
            <a:r>
              <a:rPr lang="en-US" altLang="en-US" b="1" dirty="0">
                <a:latin typeface="League Spartan" pitchFamily="2" charset="0"/>
              </a:rPr>
              <a:t>$90 billion</a:t>
            </a:r>
            <a:r>
              <a:rPr lang="en-US" altLang="en-US" dirty="0">
                <a:latin typeface="League Spartan" pitchFamily="2" charset="0"/>
              </a:rPr>
              <a:t>, reflecting the increasing sophistication of wealth management in the country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eague Spartan" pitchFamily="2" charset="0"/>
              </a:rPr>
              <a:t>With India witnessing an unprecedented rise in ultra-high-net-worth individuals (UHNIs), the demand for </a:t>
            </a:r>
            <a:r>
              <a:rPr lang="en-US" b="1" dirty="0">
                <a:latin typeface="League Spartan" pitchFamily="2" charset="0"/>
              </a:rPr>
              <a:t>structured family office solutions is expected to accelerate</a:t>
            </a:r>
            <a:r>
              <a:rPr lang="en-US" dirty="0">
                <a:latin typeface="League Spartan" pitchFamily="2" charset="0"/>
              </a:rPr>
              <a:t>, driving further growth in this space</a:t>
            </a:r>
            <a:endParaRPr lang="en-US" altLang="en-US" dirty="0">
              <a:latin typeface="League Spartan" pitchFamily="2" charset="0"/>
            </a:endParaRPr>
          </a:p>
        </p:txBody>
      </p:sp>
      <p:pic>
        <p:nvPicPr>
          <p:cNvPr id="2052" name="Picture 4" descr="https://lh7-rt.googleusercontent.com/slidesz/AGV_vUemaIDJrd-QypnraefctNKCdpnKHiBmomxfvmAoTB4FWPwUGnOmYKxLgyqjkUvxsC9UMFlqxI0VrnCdH39eINojwmwMCMJxZg9vNEhHv3S-xc_Zc2VpkBE2MbLxVqQ2QmMZOE8h=s2048?key=lCdAAQPuK7I0GRsewhgz5ac-">
            <a:extLst>
              <a:ext uri="{FF2B5EF4-FFF2-40B4-BE49-F238E27FC236}">
                <a16:creationId xmlns:a16="http://schemas.microsoft.com/office/drawing/2014/main" id="{D19DA2EF-C888-4E68-9ECB-0A98C88F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863"/>
          <a:stretch/>
        </p:blipFill>
        <p:spPr bwMode="auto">
          <a:xfrm>
            <a:off x="8061649" y="3739251"/>
            <a:ext cx="3665055" cy="31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7-rt.googleusercontent.com/slidesz/AGV_vUemaIDJrd-QypnraefctNKCdpnKHiBmomxfvmAoTB4FWPwUGnOmYKxLgyqjkUvxsC9UMFlqxI0VrnCdH39eINojwmwMCMJxZg9vNEhHv3S-xc_Zc2VpkBE2MbLxVqQ2QmMZOE8h=s2048?key=lCdAAQPuK7I0GRsewhgz5ac-">
            <a:extLst>
              <a:ext uri="{FF2B5EF4-FFF2-40B4-BE49-F238E27FC236}">
                <a16:creationId xmlns:a16="http://schemas.microsoft.com/office/drawing/2014/main" id="{EA21B3D0-FFF0-44F0-A426-2E58AE549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6" r="-1"/>
          <a:stretch/>
        </p:blipFill>
        <p:spPr bwMode="auto">
          <a:xfrm>
            <a:off x="8257592" y="812582"/>
            <a:ext cx="3469112" cy="302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5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BBF0C8D-9CFA-4606-9059-B07B07BA2071}"/>
              </a:ext>
            </a:extLst>
          </p:cNvPr>
          <p:cNvGraphicFramePr/>
          <p:nvPr/>
        </p:nvGraphicFramePr>
        <p:xfrm>
          <a:off x="2444560" y="1535906"/>
          <a:ext cx="7302880" cy="462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5580F93-76E3-4758-AD8D-F851AF25ABED}"/>
              </a:ext>
            </a:extLst>
          </p:cNvPr>
          <p:cNvSpPr txBox="1">
            <a:spLocks/>
          </p:cNvSpPr>
          <p:nvPr/>
        </p:nvSpPr>
        <p:spPr>
          <a:xfrm>
            <a:off x="386828" y="21034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DM Serif Display" pitchFamily="2" charset="0"/>
              </a:rPr>
              <a:t>Why the Growing Popularity of</a:t>
            </a:r>
          </a:p>
          <a:p>
            <a:r>
              <a:rPr lang="en-US" sz="4000" dirty="0">
                <a:latin typeface="DM Serif Display" pitchFamily="2" charset="0"/>
              </a:rPr>
              <a:t>Family Offices?</a:t>
            </a:r>
          </a:p>
        </p:txBody>
      </p:sp>
    </p:spTree>
    <p:extLst>
      <p:ext uri="{BB962C8B-B14F-4D97-AF65-F5344CB8AC3E}">
        <p14:creationId xmlns:p14="http://schemas.microsoft.com/office/powerpoint/2010/main" val="418517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2236</Words>
  <Application>Microsoft Office PowerPoint</Application>
  <PresentationFormat>Widescreen</PresentationFormat>
  <Paragraphs>238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DM Serif Display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2025-02-28T08:50:25Z</dcterms:created>
  <dcterms:modified xsi:type="dcterms:W3CDTF">2025-02-28T10:24:51Z</dcterms:modified>
</cp:coreProperties>
</file>