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8"/>
  </p:notesMasterIdLst>
  <p:sldIdLst>
    <p:sldId id="385" r:id="rId3"/>
    <p:sldId id="527" r:id="rId4"/>
    <p:sldId id="338" r:id="rId5"/>
    <p:sldId id="526" r:id="rId6"/>
    <p:sldId id="405" r:id="rId7"/>
    <p:sldId id="528" r:id="rId8"/>
    <p:sldId id="524" r:id="rId9"/>
    <p:sldId id="532" r:id="rId10"/>
    <p:sldId id="531" r:id="rId11"/>
    <p:sldId id="372" r:id="rId12"/>
    <p:sldId id="490" r:id="rId13"/>
    <p:sldId id="491" r:id="rId14"/>
    <p:sldId id="492" r:id="rId15"/>
    <p:sldId id="521" r:id="rId16"/>
    <p:sldId id="523" r:id="rId17"/>
    <p:sldId id="519" r:id="rId18"/>
    <p:sldId id="520" r:id="rId19"/>
    <p:sldId id="516" r:id="rId20"/>
    <p:sldId id="517" r:id="rId21"/>
    <p:sldId id="518" r:id="rId22"/>
    <p:sldId id="511" r:id="rId23"/>
    <p:sldId id="512" r:id="rId24"/>
    <p:sldId id="513" r:id="rId25"/>
    <p:sldId id="514" r:id="rId26"/>
    <p:sldId id="515" r:id="rId27"/>
    <p:sldId id="530" r:id="rId28"/>
    <p:sldId id="507" r:id="rId29"/>
    <p:sldId id="508" r:id="rId30"/>
    <p:sldId id="509" r:id="rId31"/>
    <p:sldId id="510" r:id="rId32"/>
    <p:sldId id="504" r:id="rId33"/>
    <p:sldId id="505" r:id="rId34"/>
    <p:sldId id="506" r:id="rId35"/>
    <p:sldId id="500" r:id="rId36"/>
    <p:sldId id="501" r:id="rId37"/>
    <p:sldId id="533" r:id="rId38"/>
    <p:sldId id="503" r:id="rId39"/>
    <p:sldId id="529" r:id="rId40"/>
    <p:sldId id="494" r:id="rId41"/>
    <p:sldId id="495" r:id="rId42"/>
    <p:sldId id="497" r:id="rId43"/>
    <p:sldId id="498" r:id="rId44"/>
    <p:sldId id="499" r:id="rId45"/>
    <p:sldId id="502" r:id="rId46"/>
    <p:sldId id="4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it Singhi" initials="AS" lastIdx="4" clrIdx="0">
    <p:extLst>
      <p:ext uri="{19B8F6BF-5375-455C-9EA6-DF929625EA0E}">
        <p15:presenceInfo xmlns:p15="http://schemas.microsoft.com/office/powerpoint/2012/main" userId="3b45c1b6c4e2ce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D34"/>
    <a:srgbClr val="002060"/>
    <a:srgbClr val="F4B93B"/>
    <a:srgbClr val="E63448"/>
    <a:srgbClr val="2F4261"/>
    <a:srgbClr val="0F2B60"/>
    <a:srgbClr val="1F3660"/>
    <a:srgbClr val="F2F2F2"/>
    <a:srgbClr val="D69D14"/>
    <a:srgbClr val="407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94660"/>
  </p:normalViewPr>
  <p:slideViewPr>
    <p:cSldViewPr snapToGrid="0">
      <p:cViewPr varScale="1">
        <p:scale>
          <a:sx n="82" d="100"/>
          <a:sy n="82"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659C5-EE7A-4EDD-A053-B0BA6B37D4F6}" type="datetimeFigureOut">
              <a:rPr lang="en-IN" smtClean="0"/>
              <a:t>04-09-2021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662F3-A84D-4087-B6EA-AD1DE7C2600D}" type="slidenum">
              <a:rPr lang="en-IN" smtClean="0"/>
              <a:t>‹#›</a:t>
            </a:fld>
            <a:endParaRPr lang="en-IN"/>
          </a:p>
        </p:txBody>
      </p:sp>
    </p:spTree>
    <p:extLst>
      <p:ext uri="{BB962C8B-B14F-4D97-AF65-F5344CB8AC3E}">
        <p14:creationId xmlns:p14="http://schemas.microsoft.com/office/powerpoint/2010/main" val="89921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97791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55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4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24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76769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15</a:t>
            </a:fld>
            <a:endParaRPr lang="en-IN">
              <a:solidFill>
                <a:prstClr val="black"/>
              </a:solidFill>
            </a:endParaRPr>
          </a:p>
        </p:txBody>
      </p:sp>
    </p:spTree>
    <p:extLst>
      <p:ext uri="{BB962C8B-B14F-4D97-AF65-F5344CB8AC3E}">
        <p14:creationId xmlns:p14="http://schemas.microsoft.com/office/powerpoint/2010/main" val="136518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15013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17</a:t>
            </a:fld>
            <a:endParaRPr lang="en-IN">
              <a:solidFill>
                <a:prstClr val="black"/>
              </a:solidFill>
            </a:endParaRPr>
          </a:p>
        </p:txBody>
      </p:sp>
    </p:spTree>
    <p:extLst>
      <p:ext uri="{BB962C8B-B14F-4D97-AF65-F5344CB8AC3E}">
        <p14:creationId xmlns:p14="http://schemas.microsoft.com/office/powerpoint/2010/main" val="308750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2366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19</a:t>
            </a:fld>
            <a:endParaRPr lang="en-IN">
              <a:solidFill>
                <a:prstClr val="black"/>
              </a:solidFill>
            </a:endParaRPr>
          </a:p>
        </p:txBody>
      </p:sp>
    </p:spTree>
    <p:extLst>
      <p:ext uri="{BB962C8B-B14F-4D97-AF65-F5344CB8AC3E}">
        <p14:creationId xmlns:p14="http://schemas.microsoft.com/office/powerpoint/2010/main" val="290756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20</a:t>
            </a:fld>
            <a:endParaRPr lang="en-IN">
              <a:solidFill>
                <a:prstClr val="black"/>
              </a:solidFill>
            </a:endParaRPr>
          </a:p>
        </p:txBody>
      </p:sp>
    </p:spTree>
    <p:extLst>
      <p:ext uri="{BB962C8B-B14F-4D97-AF65-F5344CB8AC3E}">
        <p14:creationId xmlns:p14="http://schemas.microsoft.com/office/powerpoint/2010/main" val="259830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831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57809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22</a:t>
            </a:fld>
            <a:endParaRPr lang="en-IN">
              <a:solidFill>
                <a:prstClr val="black"/>
              </a:solidFill>
            </a:endParaRPr>
          </a:p>
        </p:txBody>
      </p:sp>
    </p:spTree>
    <p:extLst>
      <p:ext uri="{BB962C8B-B14F-4D97-AF65-F5344CB8AC3E}">
        <p14:creationId xmlns:p14="http://schemas.microsoft.com/office/powerpoint/2010/main" val="1616039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23</a:t>
            </a:fld>
            <a:endParaRPr lang="en-IN">
              <a:solidFill>
                <a:prstClr val="black"/>
              </a:solidFill>
            </a:endParaRPr>
          </a:p>
        </p:txBody>
      </p:sp>
    </p:spTree>
    <p:extLst>
      <p:ext uri="{BB962C8B-B14F-4D97-AF65-F5344CB8AC3E}">
        <p14:creationId xmlns:p14="http://schemas.microsoft.com/office/powerpoint/2010/main" val="105034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24</a:t>
            </a:fld>
            <a:endParaRPr lang="en-IN">
              <a:solidFill>
                <a:prstClr val="black"/>
              </a:solidFill>
            </a:endParaRPr>
          </a:p>
        </p:txBody>
      </p:sp>
    </p:spTree>
    <p:extLst>
      <p:ext uri="{BB962C8B-B14F-4D97-AF65-F5344CB8AC3E}">
        <p14:creationId xmlns:p14="http://schemas.microsoft.com/office/powerpoint/2010/main" val="2272196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25</a:t>
            </a:fld>
            <a:endParaRPr lang="en-IN">
              <a:solidFill>
                <a:prstClr val="black"/>
              </a:solidFill>
            </a:endParaRPr>
          </a:p>
        </p:txBody>
      </p:sp>
    </p:spTree>
    <p:extLst>
      <p:ext uri="{BB962C8B-B14F-4D97-AF65-F5344CB8AC3E}">
        <p14:creationId xmlns:p14="http://schemas.microsoft.com/office/powerpoint/2010/main" val="1770648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26</a:t>
            </a:fld>
            <a:endParaRPr lang="en-IN">
              <a:solidFill>
                <a:prstClr val="black"/>
              </a:solidFill>
            </a:endParaRPr>
          </a:p>
        </p:txBody>
      </p:sp>
    </p:spTree>
    <p:extLst>
      <p:ext uri="{BB962C8B-B14F-4D97-AF65-F5344CB8AC3E}">
        <p14:creationId xmlns:p14="http://schemas.microsoft.com/office/powerpoint/2010/main" val="2078851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81078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28</a:t>
            </a:fld>
            <a:endParaRPr lang="en-IN">
              <a:solidFill>
                <a:prstClr val="black"/>
              </a:solidFill>
            </a:endParaRPr>
          </a:p>
        </p:txBody>
      </p:sp>
    </p:spTree>
    <p:extLst>
      <p:ext uri="{BB962C8B-B14F-4D97-AF65-F5344CB8AC3E}">
        <p14:creationId xmlns:p14="http://schemas.microsoft.com/office/powerpoint/2010/main" val="284737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29</a:t>
            </a:fld>
            <a:endParaRPr lang="en-IN">
              <a:solidFill>
                <a:prstClr val="black"/>
              </a:solidFill>
            </a:endParaRPr>
          </a:p>
        </p:txBody>
      </p:sp>
    </p:spTree>
    <p:extLst>
      <p:ext uri="{BB962C8B-B14F-4D97-AF65-F5344CB8AC3E}">
        <p14:creationId xmlns:p14="http://schemas.microsoft.com/office/powerpoint/2010/main" val="41378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30</a:t>
            </a:fld>
            <a:endParaRPr lang="en-IN">
              <a:solidFill>
                <a:prstClr val="black"/>
              </a:solidFill>
            </a:endParaRPr>
          </a:p>
        </p:txBody>
      </p:sp>
    </p:spTree>
    <p:extLst>
      <p:ext uri="{BB962C8B-B14F-4D97-AF65-F5344CB8AC3E}">
        <p14:creationId xmlns:p14="http://schemas.microsoft.com/office/powerpoint/2010/main" val="288365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729794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120694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32</a:t>
            </a:fld>
            <a:endParaRPr lang="en-IN">
              <a:solidFill>
                <a:prstClr val="black"/>
              </a:solidFill>
            </a:endParaRPr>
          </a:p>
        </p:txBody>
      </p:sp>
    </p:spTree>
    <p:extLst>
      <p:ext uri="{BB962C8B-B14F-4D97-AF65-F5344CB8AC3E}">
        <p14:creationId xmlns:p14="http://schemas.microsoft.com/office/powerpoint/2010/main" val="2539108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33</a:t>
            </a:fld>
            <a:endParaRPr lang="en-IN">
              <a:solidFill>
                <a:prstClr val="black"/>
              </a:solidFill>
            </a:endParaRPr>
          </a:p>
        </p:txBody>
      </p:sp>
    </p:spTree>
    <p:extLst>
      <p:ext uri="{BB962C8B-B14F-4D97-AF65-F5344CB8AC3E}">
        <p14:creationId xmlns:p14="http://schemas.microsoft.com/office/powerpoint/2010/main" val="2914069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315736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35</a:t>
            </a:fld>
            <a:endParaRPr lang="en-IN">
              <a:solidFill>
                <a:prstClr val="black"/>
              </a:solidFill>
            </a:endParaRPr>
          </a:p>
        </p:txBody>
      </p:sp>
    </p:spTree>
    <p:extLst>
      <p:ext uri="{BB962C8B-B14F-4D97-AF65-F5344CB8AC3E}">
        <p14:creationId xmlns:p14="http://schemas.microsoft.com/office/powerpoint/2010/main" val="1882814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36</a:t>
            </a:fld>
            <a:endParaRPr lang="en-IN">
              <a:solidFill>
                <a:prstClr val="black"/>
              </a:solidFill>
            </a:endParaRPr>
          </a:p>
        </p:txBody>
      </p:sp>
    </p:spTree>
    <p:extLst>
      <p:ext uri="{BB962C8B-B14F-4D97-AF65-F5344CB8AC3E}">
        <p14:creationId xmlns:p14="http://schemas.microsoft.com/office/powerpoint/2010/main" val="2493068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37</a:t>
            </a:fld>
            <a:endParaRPr lang="en-IN">
              <a:solidFill>
                <a:prstClr val="black"/>
              </a:solidFill>
            </a:endParaRPr>
          </a:p>
        </p:txBody>
      </p:sp>
    </p:spTree>
    <p:extLst>
      <p:ext uri="{BB962C8B-B14F-4D97-AF65-F5344CB8AC3E}">
        <p14:creationId xmlns:p14="http://schemas.microsoft.com/office/powerpoint/2010/main" val="2111454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38</a:t>
            </a:fld>
            <a:endParaRPr lang="en-IN">
              <a:solidFill>
                <a:prstClr val="black"/>
              </a:solidFill>
            </a:endParaRPr>
          </a:p>
        </p:txBody>
      </p:sp>
    </p:spTree>
    <p:extLst>
      <p:ext uri="{BB962C8B-B14F-4D97-AF65-F5344CB8AC3E}">
        <p14:creationId xmlns:p14="http://schemas.microsoft.com/office/powerpoint/2010/main" val="2547736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4130783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40</a:t>
            </a:fld>
            <a:endParaRPr lang="en-IN">
              <a:solidFill>
                <a:prstClr val="black"/>
              </a:solidFill>
            </a:endParaRPr>
          </a:p>
        </p:txBody>
      </p:sp>
    </p:spTree>
    <p:extLst>
      <p:ext uri="{BB962C8B-B14F-4D97-AF65-F5344CB8AC3E}">
        <p14:creationId xmlns:p14="http://schemas.microsoft.com/office/powerpoint/2010/main" val="365737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6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41</a:t>
            </a:fld>
            <a:endParaRPr lang="en-IN">
              <a:solidFill>
                <a:prstClr val="black"/>
              </a:solidFill>
            </a:endParaRPr>
          </a:p>
        </p:txBody>
      </p:sp>
    </p:spTree>
    <p:extLst>
      <p:ext uri="{BB962C8B-B14F-4D97-AF65-F5344CB8AC3E}">
        <p14:creationId xmlns:p14="http://schemas.microsoft.com/office/powerpoint/2010/main" val="1694281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2169125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43</a:t>
            </a:fld>
            <a:endParaRPr lang="en-IN">
              <a:solidFill>
                <a:prstClr val="black"/>
              </a:solidFill>
            </a:endParaRPr>
          </a:p>
        </p:txBody>
      </p:sp>
    </p:spTree>
    <p:extLst>
      <p:ext uri="{BB962C8B-B14F-4D97-AF65-F5344CB8AC3E}">
        <p14:creationId xmlns:p14="http://schemas.microsoft.com/office/powerpoint/2010/main" val="1171292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44</a:t>
            </a:fld>
            <a:endParaRPr lang="en-IN">
              <a:solidFill>
                <a:prstClr val="black"/>
              </a:solidFill>
            </a:endParaRPr>
          </a:p>
        </p:txBody>
      </p:sp>
    </p:spTree>
    <p:extLst>
      <p:ext uri="{BB962C8B-B14F-4D97-AF65-F5344CB8AC3E}">
        <p14:creationId xmlns:p14="http://schemas.microsoft.com/office/powerpoint/2010/main" val="317070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7662F3-A84D-4087-B6EA-AD1DE7C2600D}" type="slidenum">
              <a:rPr lang="en-IN" smtClean="0">
                <a:solidFill>
                  <a:prstClr val="black"/>
                </a:solidFill>
              </a:rPr>
              <a:pPr>
                <a:defRPr/>
              </a:pPr>
              <a:t>6</a:t>
            </a:fld>
            <a:endParaRPr lang="en-IN">
              <a:solidFill>
                <a:prstClr val="black"/>
              </a:solidFill>
            </a:endParaRPr>
          </a:p>
        </p:txBody>
      </p:sp>
    </p:spTree>
    <p:extLst>
      <p:ext uri="{BB962C8B-B14F-4D97-AF65-F5344CB8AC3E}">
        <p14:creationId xmlns:p14="http://schemas.microsoft.com/office/powerpoint/2010/main" val="185164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93589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25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74F5C4-27B8-43AF-8A39-438E808EF04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99459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662F3-A84D-4087-B6EA-AD1DE7C2600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46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1629789-0700-4C60-8693-2AB9435CC865}"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132767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1629789-0700-4C60-8693-2AB9435CC865}"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171679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1629789-0700-4C60-8693-2AB9435CC865}"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330937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1293-6D14-4E3A-AB1E-E30030990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97F67A-286D-47D7-A488-4F0501C4B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D2F1B-0868-4840-952C-E0070D714D7F}"/>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A7ED9A5C-793B-4F74-AED0-748E1D2F3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D5768-4AF0-46D4-BCB1-1112A803A9F9}"/>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1912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C9FC-1087-409B-BD86-103587F7B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0E479-96E9-484D-8B82-E0DBC40FD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FBF13-A545-4CCB-B1DD-8072C663EFA5}"/>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ED48B2DD-BA6A-49CC-A562-11A3A10A3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7A8E5-D150-4D80-8FB4-E7FD66CD3DED}"/>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136612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A947-48EB-4344-9D9E-32E7B5F54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9D067-7675-4761-9587-D0ECC9DC4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226CA-3EF9-4947-8605-F1251A8C8D7B}"/>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7419AF53-2039-475E-9D88-B4E476926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B7A3B-047E-4A9C-9B9E-575697CEEE2B}"/>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352299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67CB-A9AE-4047-9532-2185136B9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44102-1F7F-4AE8-A72B-97D2CF09F9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5E683B-EC86-472E-848B-53DBB47A4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5CA98C-C9D1-403C-9D59-C439B6510D85}"/>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6" name="Footer Placeholder 5">
            <a:extLst>
              <a:ext uri="{FF2B5EF4-FFF2-40B4-BE49-F238E27FC236}">
                <a16:creationId xmlns:a16="http://schemas.microsoft.com/office/drawing/2014/main" id="{7E1A986F-323C-4077-A161-3E74D4A8E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49589-5050-4904-BADF-0A6D68F0E607}"/>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258577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72D8-0C7D-4AB6-AB84-F993544864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31D16-9796-436C-BBC9-010943894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134C8-E23D-42F5-B0F9-A58A04C91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687E4-26FC-4D31-AFD4-E22AD4243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A63E5-799D-4B0D-AACC-D7C51617F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993D7-1A65-4034-A0AB-E83937EC59C2}"/>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8" name="Footer Placeholder 7">
            <a:extLst>
              <a:ext uri="{FF2B5EF4-FFF2-40B4-BE49-F238E27FC236}">
                <a16:creationId xmlns:a16="http://schemas.microsoft.com/office/drawing/2014/main" id="{9509B648-8B78-4B1D-9B67-5FA9964C68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E6F4A-C1E3-4886-970C-826C496963A5}"/>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1464049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0993-A994-46FD-B49A-BA48D1CF7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F63FD2-491A-482D-9DB5-97BD2E5A2291}"/>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4" name="Footer Placeholder 3">
            <a:extLst>
              <a:ext uri="{FF2B5EF4-FFF2-40B4-BE49-F238E27FC236}">
                <a16:creationId xmlns:a16="http://schemas.microsoft.com/office/drawing/2014/main" id="{1E57A8AE-32BA-42A9-98F4-DD4AE56FB5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D05847-65CC-49D6-98B1-DAF5185BFB8E}"/>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378273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C23BF-B4A1-46D1-AD87-AF127C60158B}"/>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3" name="Footer Placeholder 2">
            <a:extLst>
              <a:ext uri="{FF2B5EF4-FFF2-40B4-BE49-F238E27FC236}">
                <a16:creationId xmlns:a16="http://schemas.microsoft.com/office/drawing/2014/main" id="{0868AECC-3BA9-4C72-B146-D8D8E307C3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DDB0CB-9C0D-4C42-966F-561F329501DB}"/>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86600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E84-9BA6-4863-A7DD-433D69833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D36948-44B1-46B8-BF9C-C3B1A89C7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FE63C-1F0B-4051-B54C-0370973AF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0B8F5-E75F-4188-916F-6779B51B5C68}"/>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6" name="Footer Placeholder 5">
            <a:extLst>
              <a:ext uri="{FF2B5EF4-FFF2-40B4-BE49-F238E27FC236}">
                <a16:creationId xmlns:a16="http://schemas.microsoft.com/office/drawing/2014/main" id="{A85D26B0-F8BC-400D-9B93-32AF6F19D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FB4C2-2881-4D73-9188-039A4F328A58}"/>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24021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1629789-0700-4C60-8693-2AB9435CC865}"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404157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55CF-D20D-44EE-8B1B-B9FD851CB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C6B04F-262A-4171-B827-32EEF0F60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081D0-8563-44ED-BFB8-960603751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8E831-8F69-4EEF-B2C3-A2343D1EBFCD}"/>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6" name="Footer Placeholder 5">
            <a:extLst>
              <a:ext uri="{FF2B5EF4-FFF2-40B4-BE49-F238E27FC236}">
                <a16:creationId xmlns:a16="http://schemas.microsoft.com/office/drawing/2014/main" id="{8A8E9632-7400-4EA1-A77A-E4166FA32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F8063-754C-4866-8FFA-F66BFB84DFFC}"/>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3848377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6757-720D-4EC1-90EF-096A8B502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E6F858-9981-49D9-ADD6-1B6BE3E0B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93A58-C2F0-44B4-B0E9-D175BD47AB9B}"/>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16D1FD2A-BFCC-433C-BF02-D102076E2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84BD4-C093-4F5D-AEF2-4C4A2A0A9662}"/>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2376103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24A07-8D18-42DE-A198-6977F475C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5C13B-C90D-4898-A8BE-BF2C5F5B1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C4F2D-3B8D-46CC-A610-1D95B8BF36E9}"/>
              </a:ext>
            </a:extLst>
          </p:cNvPr>
          <p:cNvSpPr>
            <a:spLocks noGrp="1"/>
          </p:cNvSpPr>
          <p:nvPr>
            <p:ph type="dt" sz="half" idx="10"/>
          </p:nvPr>
        </p:nvSpPr>
        <p:spPr/>
        <p:txBody>
          <a:body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FADBF0FE-9A01-4CAE-A79F-8816F1B22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935EB-94F8-4A07-AE01-2CF3581D057B}"/>
              </a:ext>
            </a:extLst>
          </p:cNvPr>
          <p:cNvSpPr>
            <a:spLocks noGrp="1"/>
          </p:cNvSpPr>
          <p:nvPr>
            <p:ph type="sldNum" sz="quarter" idx="12"/>
          </p:nvPr>
        </p:nvSpPr>
        <p:spPr/>
        <p:txBody>
          <a:bodyPr/>
          <a:lstStyle/>
          <a:p>
            <a:fld id="{49B7B379-F8BF-4F27-97B8-EDD0DA105138}" type="slidenum">
              <a:rPr lang="en-US" smtClean="0"/>
              <a:t>‹#›</a:t>
            </a:fld>
            <a:endParaRPr lang="en-US"/>
          </a:p>
        </p:txBody>
      </p:sp>
    </p:spTree>
    <p:extLst>
      <p:ext uri="{BB962C8B-B14F-4D97-AF65-F5344CB8AC3E}">
        <p14:creationId xmlns:p14="http://schemas.microsoft.com/office/powerpoint/2010/main" val="157166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629789-0700-4C60-8693-2AB9435CC865}" type="datetimeFigureOut">
              <a:rPr lang="en-IN" smtClean="0"/>
              <a:t>04-09-2021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206634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1629789-0700-4C60-8693-2AB9435CC865}"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2503748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1629789-0700-4C60-8693-2AB9435CC865}" type="datetimeFigureOut">
              <a:rPr lang="en-IN" smtClean="0"/>
              <a:t>04-09-2021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313842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1629789-0700-4C60-8693-2AB9435CC865}" type="datetimeFigureOut">
              <a:rPr lang="en-IN" smtClean="0"/>
              <a:t>04-09-2021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54740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29789-0700-4C60-8693-2AB9435CC865}" type="datetimeFigureOut">
              <a:rPr lang="en-IN" smtClean="0"/>
              <a:t>04-09-2021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341747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29789-0700-4C60-8693-2AB9435CC865}"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240824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629789-0700-4C60-8693-2AB9435CC865}" type="datetimeFigureOut">
              <a:rPr lang="en-IN" smtClean="0"/>
              <a:t>04-09-2021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C85642-3C4C-40F3-90B5-3DEF5F82D92D}" type="slidenum">
              <a:rPr lang="en-IN" smtClean="0"/>
              <a:t>‹#›</a:t>
            </a:fld>
            <a:endParaRPr lang="en-IN"/>
          </a:p>
        </p:txBody>
      </p:sp>
    </p:spTree>
    <p:extLst>
      <p:ext uri="{BB962C8B-B14F-4D97-AF65-F5344CB8AC3E}">
        <p14:creationId xmlns:p14="http://schemas.microsoft.com/office/powerpoint/2010/main" val="34619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29789-0700-4C60-8693-2AB9435CC865}" type="datetimeFigureOut">
              <a:rPr lang="en-IN" smtClean="0"/>
              <a:t>04-09-2021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5642-3C4C-40F3-90B5-3DEF5F82D92D}" type="slidenum">
              <a:rPr lang="en-IN" smtClean="0"/>
              <a:t>‹#›</a:t>
            </a:fld>
            <a:endParaRPr lang="en-IN"/>
          </a:p>
        </p:txBody>
      </p:sp>
    </p:spTree>
    <p:extLst>
      <p:ext uri="{BB962C8B-B14F-4D97-AF65-F5344CB8AC3E}">
        <p14:creationId xmlns:p14="http://schemas.microsoft.com/office/powerpoint/2010/main" val="2562515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E1DB4-ED70-4E9A-B9E8-5EA515B7C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192EC0-9DC6-467D-A180-B718D84F6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4465-F08D-4B70-9989-796C39DCA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4C637-EF06-413C-B487-E56EFBD7492E}" type="datetimeFigureOut">
              <a:rPr lang="en-US" smtClean="0"/>
              <a:t>9/4/2021</a:t>
            </a:fld>
            <a:endParaRPr lang="en-US"/>
          </a:p>
        </p:txBody>
      </p:sp>
      <p:sp>
        <p:nvSpPr>
          <p:cNvPr id="5" name="Footer Placeholder 4">
            <a:extLst>
              <a:ext uri="{FF2B5EF4-FFF2-40B4-BE49-F238E27FC236}">
                <a16:creationId xmlns:a16="http://schemas.microsoft.com/office/drawing/2014/main" id="{EB87C2FE-5949-4C86-B747-F2D2B3ED0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6CE892-73E2-4090-97D7-045C8A41D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7B379-F8BF-4F27-97B8-EDD0DA105138}" type="slidenum">
              <a:rPr lang="en-US" smtClean="0"/>
              <a:t>‹#›</a:t>
            </a:fld>
            <a:endParaRPr lang="en-US"/>
          </a:p>
        </p:txBody>
      </p:sp>
    </p:spTree>
    <p:extLst>
      <p:ext uri="{BB962C8B-B14F-4D97-AF65-F5344CB8AC3E}">
        <p14:creationId xmlns:p14="http://schemas.microsoft.com/office/powerpoint/2010/main" val="13731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00025" y="2894371"/>
            <a:ext cx="6105689" cy="1569660"/>
          </a:xfrm>
          <a:prstGeom prst="rect">
            <a:avLst/>
          </a:prstGeom>
        </p:spPr>
        <p:txBody>
          <a:bodyPr wrap="square">
            <a:spAutoFit/>
          </a:bodyPr>
          <a:lstStyle/>
          <a:p>
            <a:pPr algn="ctr"/>
            <a:r>
              <a:rPr lang="en-US" sz="4800" b="1" dirty="0">
                <a:solidFill>
                  <a:srgbClr val="182440"/>
                </a:solidFill>
                <a:latin typeface="Tw Cen MT" panose="020B0602020104020603" pitchFamily="34" charset="0"/>
                <a:ea typeface="Calibri" panose="020F0502020204030204" pitchFamily="34" charset="0"/>
              </a:rPr>
              <a:t>DECODING CSR THROUGH MCA FAQS</a:t>
            </a:r>
            <a:endParaRPr lang="en-IN" sz="4800" dirty="0">
              <a:solidFill>
                <a:srgbClr val="E41D34"/>
              </a:solidFill>
              <a:latin typeface="Tw Cen MT" panose="020B06020201040206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9" y="507109"/>
            <a:ext cx="2612643" cy="672784"/>
          </a:xfrm>
          <a:prstGeom prst="rect">
            <a:avLst/>
          </a:prstGeom>
        </p:spPr>
      </p:pic>
    </p:spTree>
    <p:extLst>
      <p:ext uri="{BB962C8B-B14F-4D97-AF65-F5344CB8AC3E}">
        <p14:creationId xmlns:p14="http://schemas.microsoft.com/office/powerpoint/2010/main" val="414908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grpSp>
        <p:nvGrpSpPr>
          <p:cNvPr id="15" name="Group 14">
            <a:extLst>
              <a:ext uri="{FF2B5EF4-FFF2-40B4-BE49-F238E27FC236}">
                <a16:creationId xmlns:a16="http://schemas.microsoft.com/office/drawing/2014/main" id="{37D7072B-D426-4D2F-BB5A-C8076CAFB9F3}"/>
              </a:ext>
            </a:extLst>
          </p:cNvPr>
          <p:cNvGrpSpPr/>
          <p:nvPr/>
        </p:nvGrpSpPr>
        <p:grpSpPr>
          <a:xfrm>
            <a:off x="-19050" y="313575"/>
            <a:ext cx="10242550" cy="754743"/>
            <a:chOff x="-19050" y="377371"/>
            <a:chExt cx="10242550" cy="754743"/>
          </a:xfrm>
        </p:grpSpPr>
        <p:sp>
          <p:nvSpPr>
            <p:cNvPr id="16" name="Rectangle: Rounded Corners 15">
              <a:extLst>
                <a:ext uri="{FF2B5EF4-FFF2-40B4-BE49-F238E27FC236}">
                  <a16:creationId xmlns:a16="http://schemas.microsoft.com/office/drawing/2014/main" id="{7FBED066-3BA1-4C2C-BED0-57C791FE119C}"/>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E17895-916E-47AE-8E1C-39E954A62A03}"/>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C72529-8474-46CB-96B2-D9519FD23B2D}"/>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Administrative Overheads</a:t>
              </a:r>
            </a:p>
          </p:txBody>
        </p:sp>
      </p:grpSp>
      <p:sp>
        <p:nvSpPr>
          <p:cNvPr id="10" name="TextBox 9">
            <a:extLst>
              <a:ext uri="{FF2B5EF4-FFF2-40B4-BE49-F238E27FC236}">
                <a16:creationId xmlns:a16="http://schemas.microsoft.com/office/drawing/2014/main" id="{76D68BDF-9C3B-46DF-9D6A-7B7B147CED01}"/>
              </a:ext>
            </a:extLst>
          </p:cNvPr>
          <p:cNvSpPr txBox="1"/>
          <p:nvPr/>
        </p:nvSpPr>
        <p:spPr>
          <a:xfrm>
            <a:off x="3551598" y="1215454"/>
            <a:ext cx="8229598" cy="4708981"/>
          </a:xfrm>
          <a:prstGeom prst="rect">
            <a:avLst/>
          </a:prstGeom>
          <a:noFill/>
        </p:spPr>
        <p:txBody>
          <a:bodyPr wrap="square" rtlCol="0">
            <a:spAutoFit/>
          </a:bodyPr>
          <a:lstStyle/>
          <a:p>
            <a:r>
              <a:rPr lang="en-US" dirty="0"/>
              <a:t> </a:t>
            </a:r>
            <a:endParaRPr lang="en-IN" dirty="0"/>
          </a:p>
          <a:p>
            <a:r>
              <a:rPr lang="en-US" dirty="0"/>
              <a:t> </a:t>
            </a:r>
            <a:endParaRPr lang="en-IN" dirty="0"/>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The amended CSR Rules provides for the definition of Administrative Overheads.</a:t>
            </a:r>
          </a:p>
          <a:p>
            <a:pPr algn="just">
              <a:defRPr/>
            </a:pPr>
            <a:r>
              <a:rPr lang="en-US" sz="2400" dirty="0">
                <a:latin typeface="Tahoma" panose="020B0604030504040204" pitchFamily="34" charset="0"/>
                <a:ea typeface="Tahoma" panose="020B0604030504040204" pitchFamily="34" charset="0"/>
                <a:cs typeface="Tahoma" panose="020B0604030504040204" pitchFamily="34" charset="0"/>
              </a:rPr>
              <a:t> </a:t>
            </a:r>
            <a:endParaRPr lang="en-IN" sz="2400" dirty="0">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While definition was very clear but MCA FAQs has further clarified that overheads will be in connection with CSR function of a company and not that of implementing agency. </a:t>
            </a:r>
          </a:p>
          <a:p>
            <a:pPr algn="ju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Expenses undertaken by implementing agencies will not form part of administrative expenses and may be considered as a part of CSR expenditure.</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55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grpSp>
        <p:nvGrpSpPr>
          <p:cNvPr id="15" name="Group 14">
            <a:extLst>
              <a:ext uri="{FF2B5EF4-FFF2-40B4-BE49-F238E27FC236}">
                <a16:creationId xmlns:a16="http://schemas.microsoft.com/office/drawing/2014/main" id="{37D7072B-D426-4D2F-BB5A-C8076CAFB9F3}"/>
              </a:ext>
            </a:extLst>
          </p:cNvPr>
          <p:cNvGrpSpPr/>
          <p:nvPr/>
        </p:nvGrpSpPr>
        <p:grpSpPr>
          <a:xfrm>
            <a:off x="-19050" y="313575"/>
            <a:ext cx="10242550" cy="754743"/>
            <a:chOff x="-19050" y="377371"/>
            <a:chExt cx="10242550" cy="754743"/>
          </a:xfrm>
        </p:grpSpPr>
        <p:sp>
          <p:nvSpPr>
            <p:cNvPr id="16" name="Rectangle: Rounded Corners 15">
              <a:extLst>
                <a:ext uri="{FF2B5EF4-FFF2-40B4-BE49-F238E27FC236}">
                  <a16:creationId xmlns:a16="http://schemas.microsoft.com/office/drawing/2014/main" id="{7FBED066-3BA1-4C2C-BED0-57C791FE119C}"/>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E17895-916E-47AE-8E1C-39E954A62A03}"/>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C72529-8474-46CB-96B2-D9519FD23B2D}"/>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Administrative Overheads</a:t>
              </a:r>
            </a:p>
          </p:txBody>
        </p:sp>
      </p:grpSp>
      <p:sp>
        <p:nvSpPr>
          <p:cNvPr id="10" name="TextBox 9">
            <a:extLst>
              <a:ext uri="{FF2B5EF4-FFF2-40B4-BE49-F238E27FC236}">
                <a16:creationId xmlns:a16="http://schemas.microsoft.com/office/drawing/2014/main" id="{76D68BDF-9C3B-46DF-9D6A-7B7B147CED01}"/>
              </a:ext>
            </a:extLst>
          </p:cNvPr>
          <p:cNvSpPr txBox="1"/>
          <p:nvPr/>
        </p:nvSpPr>
        <p:spPr>
          <a:xfrm>
            <a:off x="3479026" y="2128346"/>
            <a:ext cx="8229598" cy="2585323"/>
          </a:xfrm>
          <a:prstGeom prst="rect">
            <a:avLst/>
          </a:prstGeom>
          <a:noFill/>
        </p:spPr>
        <p:txBody>
          <a:bodyPr wrap="square" rtlCol="0">
            <a:spAutoFit/>
          </a:bodyPr>
          <a:lstStyle/>
          <a:p>
            <a:r>
              <a:rPr lang="en-US" dirty="0"/>
              <a:t> </a:t>
            </a:r>
            <a:endParaRPr lang="en-IN" dirty="0"/>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Foreign Contribution (Regulation) Act, 2010 (‘FCRA’), a law whose provisions share a common objective as that of CSR also provides for administrative expenses. </a:t>
            </a:r>
          </a:p>
          <a:p>
            <a:pPr algn="ju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FCRA outlines a list of expenses which can be considered as part of administrative overheads.</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88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grpSp>
        <p:nvGrpSpPr>
          <p:cNvPr id="15" name="Group 14">
            <a:extLst>
              <a:ext uri="{FF2B5EF4-FFF2-40B4-BE49-F238E27FC236}">
                <a16:creationId xmlns:a16="http://schemas.microsoft.com/office/drawing/2014/main" id="{37D7072B-D426-4D2F-BB5A-C8076CAFB9F3}"/>
              </a:ext>
            </a:extLst>
          </p:cNvPr>
          <p:cNvGrpSpPr/>
          <p:nvPr/>
        </p:nvGrpSpPr>
        <p:grpSpPr>
          <a:xfrm>
            <a:off x="-19050" y="313575"/>
            <a:ext cx="10242550" cy="754743"/>
            <a:chOff x="-19050" y="377371"/>
            <a:chExt cx="10242550" cy="754743"/>
          </a:xfrm>
        </p:grpSpPr>
        <p:sp>
          <p:nvSpPr>
            <p:cNvPr id="16" name="Rectangle: Rounded Corners 15">
              <a:extLst>
                <a:ext uri="{FF2B5EF4-FFF2-40B4-BE49-F238E27FC236}">
                  <a16:creationId xmlns:a16="http://schemas.microsoft.com/office/drawing/2014/main" id="{7FBED066-3BA1-4C2C-BED0-57C791FE119C}"/>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E17895-916E-47AE-8E1C-39E954A62A03}"/>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C72529-8474-46CB-96B2-D9519FD23B2D}"/>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Administrative Overheads</a:t>
              </a:r>
            </a:p>
          </p:txBody>
        </p:sp>
      </p:grpSp>
      <p:sp>
        <p:nvSpPr>
          <p:cNvPr id="10" name="TextBox 9">
            <a:extLst>
              <a:ext uri="{FF2B5EF4-FFF2-40B4-BE49-F238E27FC236}">
                <a16:creationId xmlns:a16="http://schemas.microsoft.com/office/drawing/2014/main" id="{76D68BDF-9C3B-46DF-9D6A-7B7B147CED01}"/>
              </a:ext>
            </a:extLst>
          </p:cNvPr>
          <p:cNvSpPr txBox="1"/>
          <p:nvPr/>
        </p:nvSpPr>
        <p:spPr>
          <a:xfrm>
            <a:off x="3493655" y="428328"/>
            <a:ext cx="8229598" cy="6186309"/>
          </a:xfrm>
          <a:prstGeom prst="rect">
            <a:avLst/>
          </a:prstGeom>
          <a:noFill/>
        </p:spPr>
        <p:txBody>
          <a:bodyPr wrap="square" rtlCol="0">
            <a:spAutoFit/>
          </a:bodyPr>
          <a:lstStyle/>
          <a:p>
            <a:r>
              <a:rPr lang="en-US" dirty="0"/>
              <a:t> </a:t>
            </a:r>
            <a:endParaRPr lang="en-IN" dirty="0"/>
          </a:p>
          <a:p>
            <a:r>
              <a:rPr lang="en-US" dirty="0"/>
              <a:t> </a:t>
            </a:r>
            <a:endParaRPr lang="en-IN" dirty="0"/>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Salaries, wages, travel expenses or any remuneration realized by the Members of the Executive Committee or Governing Council of the person;</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All expenses towards hiring of personnel for management of the activities of the person and salaries, wages or any kind of remuneration paid, including cost of travel, to such personnel.</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All expenses related to consumables like electricity and water charges, telephone charges, postal charges, repairs to premise(s) from where the organization or Association is functioning, stationery and printing charges, transport and travel charges by the Members of the Executive Committee or Governing Council and expenditure on office equipment.</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Cost of accounting for and administering funds</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Expenses towards running and maintenance of vehicles</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Cost of writing and filing reports.</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Legal and professional charges; and</a:t>
            </a:r>
          </a:p>
          <a:p>
            <a:pPr marL="361950" indent="-361950" algn="just">
              <a:buFont typeface="Wingdings" panose="05000000000000000000" pitchFamily="2" charset="2"/>
              <a:buChar char="@"/>
              <a:defRPr/>
            </a:pPr>
            <a:r>
              <a:rPr lang="en-IN" sz="2000" dirty="0">
                <a:latin typeface="Tahoma" panose="020B0604030504040204" pitchFamily="34" charset="0"/>
                <a:ea typeface="Tahoma" panose="020B0604030504040204" pitchFamily="34" charset="0"/>
                <a:cs typeface="Tahoma" panose="020B0604030504040204" pitchFamily="34" charset="0"/>
              </a:rPr>
              <a:t>Rent of premises, repairs to premises and expenses on other utilities.</a:t>
            </a:r>
          </a:p>
        </p:txBody>
      </p:sp>
    </p:spTree>
    <p:extLst>
      <p:ext uri="{BB962C8B-B14F-4D97-AF65-F5344CB8AC3E}">
        <p14:creationId xmlns:p14="http://schemas.microsoft.com/office/powerpoint/2010/main" val="186912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grpSp>
        <p:nvGrpSpPr>
          <p:cNvPr id="15" name="Group 14">
            <a:extLst>
              <a:ext uri="{FF2B5EF4-FFF2-40B4-BE49-F238E27FC236}">
                <a16:creationId xmlns:a16="http://schemas.microsoft.com/office/drawing/2014/main" id="{37D7072B-D426-4D2F-BB5A-C8076CAFB9F3}"/>
              </a:ext>
            </a:extLst>
          </p:cNvPr>
          <p:cNvGrpSpPr/>
          <p:nvPr/>
        </p:nvGrpSpPr>
        <p:grpSpPr>
          <a:xfrm>
            <a:off x="-19050" y="313575"/>
            <a:ext cx="10242550" cy="754743"/>
            <a:chOff x="-19050" y="377371"/>
            <a:chExt cx="10242550" cy="754743"/>
          </a:xfrm>
        </p:grpSpPr>
        <p:sp>
          <p:nvSpPr>
            <p:cNvPr id="16" name="Rectangle: Rounded Corners 15">
              <a:extLst>
                <a:ext uri="{FF2B5EF4-FFF2-40B4-BE49-F238E27FC236}">
                  <a16:creationId xmlns:a16="http://schemas.microsoft.com/office/drawing/2014/main" id="{7FBED066-3BA1-4C2C-BED0-57C791FE119C}"/>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E17895-916E-47AE-8E1C-39E954A62A03}"/>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C72529-8474-46CB-96B2-D9519FD23B2D}"/>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Administrative Overheads</a:t>
              </a:r>
            </a:p>
          </p:txBody>
        </p:sp>
      </p:grpSp>
      <p:sp>
        <p:nvSpPr>
          <p:cNvPr id="10" name="TextBox 9">
            <a:extLst>
              <a:ext uri="{FF2B5EF4-FFF2-40B4-BE49-F238E27FC236}">
                <a16:creationId xmlns:a16="http://schemas.microsoft.com/office/drawing/2014/main" id="{76D68BDF-9C3B-46DF-9D6A-7B7B147CED01}"/>
              </a:ext>
            </a:extLst>
          </p:cNvPr>
          <p:cNvSpPr txBox="1"/>
          <p:nvPr/>
        </p:nvSpPr>
        <p:spPr>
          <a:xfrm>
            <a:off x="3479026" y="1578311"/>
            <a:ext cx="8229598" cy="4431983"/>
          </a:xfrm>
          <a:prstGeom prst="rect">
            <a:avLst/>
          </a:prstGeom>
          <a:noFill/>
        </p:spPr>
        <p:txBody>
          <a:bodyPr wrap="square" rtlCol="0">
            <a:spAutoFit/>
          </a:bodyPr>
          <a:lstStyle/>
          <a:p>
            <a:r>
              <a:rPr lang="en-US" dirty="0"/>
              <a:t> </a:t>
            </a:r>
            <a:endParaRPr lang="en-IN" dirty="0"/>
          </a:p>
          <a:p>
            <a:r>
              <a:rPr lang="en-US" dirty="0"/>
              <a:t> </a:t>
            </a:r>
            <a:r>
              <a:rPr lang="en-US" sz="2400" dirty="0">
                <a:latin typeface="Tahoma" panose="020B0604030504040204" pitchFamily="34" charset="0"/>
                <a:ea typeface="Tahoma" panose="020B0604030504040204" pitchFamily="34" charset="0"/>
                <a:cs typeface="Tahoma" panose="020B0604030504040204" pitchFamily="34" charset="0"/>
              </a:rPr>
              <a:t>For example, a company has identified one project on providing education to poor children or slum children wherein some of its employees are involved in hiring the teachers, taking  premises on rent, arranging books, stationery, uniform, etc. </a:t>
            </a:r>
          </a:p>
          <a:p>
            <a:pPr marL="361950" indent="-361950" algn="just">
              <a:buFont typeface="Wingdings" panose="05000000000000000000" pitchFamily="2" charset="2"/>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defRPr/>
            </a:pPr>
            <a:r>
              <a:rPr lang="en-US" sz="2400" dirty="0">
                <a:latin typeface="Tahoma" panose="020B0604030504040204" pitchFamily="34" charset="0"/>
                <a:ea typeface="Tahoma" panose="020B0604030504040204" pitchFamily="34" charset="0"/>
                <a:cs typeface="Tahoma" panose="020B0604030504040204" pitchFamily="34" charset="0"/>
              </a:rPr>
              <a:t>In this case, expenses incurred towards teachers’ salary, rent of the premises and other stationary items shall form part of the CSR Project, but the cost of employee of the Company attributable to that Project shall form part of the Administrative Overheads.</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274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072229"/>
            <a:ext cx="6173085" cy="843151"/>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Capital Assets</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3" name="Picture 2">
            <a:extLst>
              <a:ext uri="{FF2B5EF4-FFF2-40B4-BE49-F238E27FC236}">
                <a16:creationId xmlns:a16="http://schemas.microsoft.com/office/drawing/2014/main" id="{916B0FA0-E766-41F7-B509-FBEE421651F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058087" y="1598357"/>
            <a:ext cx="1557799" cy="1557799"/>
          </a:xfrm>
          <a:prstGeom prst="rect">
            <a:avLst/>
          </a:prstGeom>
        </p:spPr>
      </p:pic>
    </p:spTree>
    <p:extLst>
      <p:ext uri="{BB962C8B-B14F-4D97-AF65-F5344CB8AC3E}">
        <p14:creationId xmlns:p14="http://schemas.microsoft.com/office/powerpoint/2010/main" val="252125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384552" y="1100216"/>
            <a:ext cx="8229598" cy="5509200"/>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200" dirty="0">
                <a:solidFill>
                  <a:prstClr val="black"/>
                </a:solidFill>
                <a:latin typeface="Tahoma" panose="020B0604030504040204" pitchFamily="34" charset="0"/>
                <a:ea typeface="Tahoma" panose="020B0604030504040204" pitchFamily="34" charset="0"/>
                <a:cs typeface="Tahoma" panose="020B0604030504040204" pitchFamily="34" charset="0"/>
              </a:rPr>
              <a:t>All capital assets created or acquired for the purpose of undertaking CSR shall have to be transferred to prescribed class of persons. </a:t>
            </a:r>
          </a:p>
          <a:p>
            <a:pPr marL="361950" indent="-361950" algn="just">
              <a:buFont typeface="Wingdings" panose="05000000000000000000" pitchFamily="2" charset="2"/>
              <a:buChar char="@"/>
              <a:defRPr/>
            </a:pPr>
            <a:endParaRPr lang="en-GB"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200" dirty="0">
                <a:solidFill>
                  <a:prstClr val="black"/>
                </a:solidFill>
                <a:latin typeface="Tahoma" panose="020B0604030504040204" pitchFamily="34" charset="0"/>
                <a:ea typeface="Tahoma" panose="020B0604030504040204" pitchFamily="34" charset="0"/>
                <a:cs typeface="Tahoma" panose="020B0604030504040204" pitchFamily="34" charset="0"/>
              </a:rPr>
              <a:t>In case of existing or newly acquired capital asset, only those capital assets, the acquisition cost of which has been claimed towards CSR expenditure, will be covered by the requirement of CSR Rules. </a:t>
            </a:r>
          </a:p>
          <a:p>
            <a:pPr marL="361950" indent="-361950" algn="just">
              <a:buFont typeface="Wingdings" panose="05000000000000000000" pitchFamily="2" charset="2"/>
              <a:buChar char="@"/>
              <a:defRPr/>
            </a:pPr>
            <a:endParaRPr lang="en-GB"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200" dirty="0">
                <a:solidFill>
                  <a:prstClr val="black"/>
                </a:solidFill>
                <a:latin typeface="Tahoma" panose="020B0604030504040204" pitchFamily="34" charset="0"/>
                <a:ea typeface="Tahoma" panose="020B0604030504040204" pitchFamily="34" charset="0"/>
                <a:cs typeface="Tahoma" panose="020B0604030504040204" pitchFamily="34" charset="0"/>
              </a:rPr>
              <a:t>MCA FAQs has now clarified that expenses in connection with transfer of Capital Asset like stamp duty/ registration cost etc., shall be charged to CSR expenditure during the FY, in which transfer took place.</a:t>
            </a:r>
          </a:p>
          <a:p>
            <a:pPr algn="just">
              <a:defRPr/>
            </a:pPr>
            <a:endParaRPr lang="en-GB"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200" dirty="0">
                <a:solidFill>
                  <a:prstClr val="black"/>
                </a:solidFill>
                <a:latin typeface="Tahoma" panose="020B0604030504040204" pitchFamily="34" charset="0"/>
                <a:ea typeface="Tahoma" panose="020B0604030504040204" pitchFamily="34" charset="0"/>
                <a:cs typeface="Tahoma" panose="020B0604030504040204" pitchFamily="34" charset="0"/>
              </a:rPr>
              <a:t>Whether set-off benefits will be available for such expenditure? </a:t>
            </a:r>
          </a:p>
        </p:txBody>
      </p:sp>
      <p:grpSp>
        <p:nvGrpSpPr>
          <p:cNvPr id="11" name="Group 10">
            <a:extLst>
              <a:ext uri="{FF2B5EF4-FFF2-40B4-BE49-F238E27FC236}">
                <a16:creationId xmlns:a16="http://schemas.microsoft.com/office/drawing/2014/main" id="{F11BB4BD-DD35-45AF-A440-1A6B4F54D7C0}"/>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32E87CF9-6325-4B68-BB88-E4F20B186ABD}"/>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Rounded Corners 12">
              <a:extLst>
                <a:ext uri="{FF2B5EF4-FFF2-40B4-BE49-F238E27FC236}">
                  <a16:creationId xmlns:a16="http://schemas.microsoft.com/office/drawing/2014/main" id="{19C5646D-40A1-4896-A682-9502DEF83D22}"/>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725BB21E-9397-4093-B690-537CE11BB2E6}"/>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Capital Asset</a:t>
              </a:r>
            </a:p>
          </p:txBody>
        </p:sp>
      </p:grpSp>
      <p:pic>
        <p:nvPicPr>
          <p:cNvPr id="10" name="Picture 9">
            <a:extLst>
              <a:ext uri="{FF2B5EF4-FFF2-40B4-BE49-F238E27FC236}">
                <a16:creationId xmlns:a16="http://schemas.microsoft.com/office/drawing/2014/main" id="{81DB727A-298D-4EF0-ABB5-842B8FBCC3E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577850" y="2552087"/>
            <a:ext cx="2411662" cy="2411662"/>
          </a:xfrm>
          <a:prstGeom prst="rect">
            <a:avLst/>
          </a:prstGeom>
        </p:spPr>
      </p:pic>
    </p:spTree>
    <p:extLst>
      <p:ext uri="{BB962C8B-B14F-4D97-AF65-F5344CB8AC3E}">
        <p14:creationId xmlns:p14="http://schemas.microsoft.com/office/powerpoint/2010/main" val="349580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429202"/>
            <a:ext cx="6173085" cy="985636"/>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CSR Expenditure in kind</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5BDEE306-AB2F-46F0-B3DC-0A85FD13DAAC}"/>
              </a:ext>
            </a:extLst>
          </p:cNvPr>
          <p:cNvPicPr>
            <a:picLocks noChangeAspect="1"/>
          </p:cNvPicPr>
          <p:nvPr/>
        </p:nvPicPr>
        <p:blipFill rotWithShape="1">
          <a:blip r:embed="rId5">
            <a:extLst>
              <a:ext uri="{28A0092B-C50C-407E-A947-70E740481C1C}">
                <a14:useLocalDpi xmlns:a14="http://schemas.microsoft.com/office/drawing/2010/main" val="0"/>
              </a:ext>
            </a:extLst>
          </a:blip>
          <a:srcRect l="5064" t="6115" r="5712" b="10964"/>
          <a:stretch/>
        </p:blipFill>
        <p:spPr>
          <a:xfrm>
            <a:off x="956488" y="2039231"/>
            <a:ext cx="1318880" cy="1225698"/>
          </a:xfrm>
          <a:prstGeom prst="rect">
            <a:avLst/>
          </a:prstGeom>
        </p:spPr>
      </p:pic>
    </p:spTree>
    <p:extLst>
      <p:ext uri="{BB962C8B-B14F-4D97-AF65-F5344CB8AC3E}">
        <p14:creationId xmlns:p14="http://schemas.microsoft.com/office/powerpoint/2010/main" val="148115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125576" y="1582646"/>
            <a:ext cx="7761623" cy="4293483"/>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In this regard, a reference may be given to an affidavit dated 28.03.2014 filed by the Ministry of Corporate Affairs in the case of </a:t>
            </a:r>
            <a:r>
              <a:rPr lang="en-GB" sz="2100" b="1" dirty="0" err="1">
                <a:solidFill>
                  <a:prstClr val="black"/>
                </a:solidFill>
                <a:latin typeface="Tahoma" panose="020B0604030504040204" pitchFamily="34" charset="0"/>
                <a:ea typeface="Tahoma" panose="020B0604030504040204" pitchFamily="34" charset="0"/>
                <a:cs typeface="Tahoma" panose="020B0604030504040204" pitchFamily="34" charset="0"/>
              </a:rPr>
              <a:t>Mohd</a:t>
            </a:r>
            <a:r>
              <a:rPr lang="en-GB" sz="2100" b="1" dirty="0">
                <a:solidFill>
                  <a:prstClr val="black"/>
                </a:solidFill>
                <a:latin typeface="Tahoma" panose="020B0604030504040204" pitchFamily="34" charset="0"/>
                <a:ea typeface="Tahoma" panose="020B0604030504040204" pitchFamily="34" charset="0"/>
                <a:cs typeface="Tahoma" panose="020B0604030504040204" pitchFamily="34" charset="0"/>
              </a:rPr>
              <a:t>. Ahmad (Minor) vs. Union of India and </a:t>
            </a:r>
            <a:r>
              <a:rPr lang="en-GB" sz="2100" b="1" dirty="0" err="1">
                <a:solidFill>
                  <a:prstClr val="black"/>
                </a:solidFill>
                <a:latin typeface="Tahoma" panose="020B0604030504040204" pitchFamily="34" charset="0"/>
                <a:ea typeface="Tahoma" panose="020B0604030504040204" pitchFamily="34" charset="0"/>
                <a:cs typeface="Tahoma" panose="020B0604030504040204" pitchFamily="34" charset="0"/>
              </a:rPr>
              <a:t>Ors</a:t>
            </a:r>
            <a:r>
              <a:rPr lang="en-GB" sz="2100" b="1" dirty="0">
                <a:solidFill>
                  <a:prstClr val="black"/>
                </a:solidFill>
                <a:latin typeface="Tahoma" panose="020B0604030504040204" pitchFamily="34" charset="0"/>
                <a:ea typeface="Tahoma" panose="020B0604030504040204" pitchFamily="34" charset="0"/>
                <a:cs typeface="Tahoma" panose="020B0604030504040204" pitchFamily="34" charset="0"/>
              </a:rPr>
              <a:t> (W.P. (Civil) 7279/2013) </a:t>
            </a: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which clarified the scope of normal course of business used in Rules 4 and 6 of the Rules, by giving the following example-</a:t>
            </a:r>
          </a:p>
          <a:p>
            <a:pPr algn="just">
              <a:defRPr/>
            </a:pPr>
            <a:endParaRPr lang="en-GB"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n-GB" sz="2100" b="1" i="1" dirty="0">
                <a:solidFill>
                  <a:prstClr val="black"/>
                </a:solidFill>
                <a:latin typeface="Tahoma" panose="020B0604030504040204" pitchFamily="34" charset="0"/>
                <a:ea typeface="Tahoma" panose="020B0604030504040204" pitchFamily="34" charset="0"/>
                <a:cs typeface="Tahoma" panose="020B0604030504040204" pitchFamily="34" charset="0"/>
              </a:rPr>
              <a:t>“…. a pharmaceutical company donating medicines/drugs within section 135 read with Schedule VII to the Act is a CSR Activity, as the same is not an activity undertaken in pursuance of its normal course of business which is relatable to health care or any other entry in Schedule VII.”</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CSR Expenditure in kind</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Tree>
    <p:extLst>
      <p:ext uri="{BB962C8B-B14F-4D97-AF65-F5344CB8AC3E}">
        <p14:creationId xmlns:p14="http://schemas.microsoft.com/office/powerpoint/2010/main" val="42529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9"/>
            <a:ext cx="3989139" cy="847558"/>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Sponsorship Activities</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16BE4A11-18E3-43DE-9EC0-277ED444857A}"/>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039766" y="1771597"/>
            <a:ext cx="1281242" cy="1313274"/>
          </a:xfrm>
          <a:prstGeom prst="rect">
            <a:avLst/>
          </a:prstGeom>
        </p:spPr>
      </p:pic>
    </p:spTree>
    <p:extLst>
      <p:ext uri="{BB962C8B-B14F-4D97-AF65-F5344CB8AC3E}">
        <p14:creationId xmlns:p14="http://schemas.microsoft.com/office/powerpoint/2010/main" val="143513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grpSp>
        <p:nvGrpSpPr>
          <p:cNvPr id="11" name="Group 10">
            <a:extLst>
              <a:ext uri="{FF2B5EF4-FFF2-40B4-BE49-F238E27FC236}">
                <a16:creationId xmlns:a16="http://schemas.microsoft.com/office/drawing/2014/main" id="{D1FC5327-2F6F-4AB8-826C-1BAA2AE33498}"/>
              </a:ext>
            </a:extLst>
          </p:cNvPr>
          <p:cNvGrpSpPr/>
          <p:nvPr/>
        </p:nvGrpSpPr>
        <p:grpSpPr>
          <a:xfrm>
            <a:off x="-19050" y="345474"/>
            <a:ext cx="10242550" cy="754743"/>
            <a:chOff x="-19050" y="377371"/>
            <a:chExt cx="10242550" cy="754743"/>
          </a:xfrm>
        </p:grpSpPr>
        <p:sp>
          <p:nvSpPr>
            <p:cNvPr id="12" name="Rectangle: Rounded Corners 11">
              <a:extLst>
                <a:ext uri="{FF2B5EF4-FFF2-40B4-BE49-F238E27FC236}">
                  <a16:creationId xmlns:a16="http://schemas.microsoft.com/office/drawing/2014/main" id="{657538BE-1F0F-4D14-9B44-17C3D3F143FB}"/>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Rounded Corners 12">
              <a:extLst>
                <a:ext uri="{FF2B5EF4-FFF2-40B4-BE49-F238E27FC236}">
                  <a16:creationId xmlns:a16="http://schemas.microsoft.com/office/drawing/2014/main" id="{F2A4C225-76FF-4444-89DD-1B573191E63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B7C1EBDC-276D-49CF-A294-B6080C8D9C42}"/>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Sponsorship Activities</a:t>
              </a:r>
            </a:p>
          </p:txBody>
        </p:sp>
      </p:grpSp>
      <p:pic>
        <p:nvPicPr>
          <p:cNvPr id="10" name="Picture 9">
            <a:extLst>
              <a:ext uri="{FF2B5EF4-FFF2-40B4-BE49-F238E27FC236}">
                <a16:creationId xmlns:a16="http://schemas.microsoft.com/office/drawing/2014/main" id="{5ADB53C8-6341-4D2C-A3D1-123B0E45DFF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77850" y="2115726"/>
            <a:ext cx="3125390" cy="3203526"/>
          </a:xfrm>
          <a:prstGeom prst="rect">
            <a:avLst/>
          </a:prstGeom>
        </p:spPr>
      </p:pic>
      <p:sp>
        <p:nvSpPr>
          <p:cNvPr id="15" name="TextBox 14"/>
          <p:cNvSpPr txBox="1"/>
          <p:nvPr/>
        </p:nvSpPr>
        <p:spPr>
          <a:xfrm>
            <a:off x="4266404" y="4152424"/>
            <a:ext cx="7652546" cy="1569660"/>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FAQs also clarifies that </a:t>
            </a:r>
            <a:r>
              <a:rPr lang="en-IN" sz="2400" dirty="0">
                <a:solidFill>
                  <a:prstClr val="black"/>
                </a:solidFill>
                <a:latin typeface="Tahoma" panose="020B0604030504040204" pitchFamily="34" charset="0"/>
                <a:ea typeface="Tahoma" panose="020B0604030504040204" pitchFamily="34" charset="0"/>
                <a:cs typeface="Tahoma" panose="020B0604030504040204" pitchFamily="34" charset="0"/>
              </a:rPr>
              <a:t>brand building as a collateral benefit does not vitiate the spirit of CSR.</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8D31A27-3BB1-4F74-9700-ADAF9C52D45B}"/>
              </a:ext>
            </a:extLst>
          </p:cNvPr>
          <p:cNvSpPr/>
          <p:nvPr/>
        </p:nvSpPr>
        <p:spPr>
          <a:xfrm>
            <a:off x="4327999" y="1773008"/>
            <a:ext cx="7529356"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The restriction with respect to sponsorship activity is very subjective and can be interpreted in different ways.</a:t>
            </a:r>
          </a:p>
        </p:txBody>
      </p:sp>
      <p:sp>
        <p:nvSpPr>
          <p:cNvPr id="3" name="Rectangle 2">
            <a:extLst>
              <a:ext uri="{FF2B5EF4-FFF2-40B4-BE49-F238E27FC236}">
                <a16:creationId xmlns:a16="http://schemas.microsoft.com/office/drawing/2014/main" id="{5C4DEA1D-F422-4FB3-A946-6CD0A719064E}"/>
              </a:ext>
            </a:extLst>
          </p:cNvPr>
          <p:cNvSpPr/>
          <p:nvPr/>
        </p:nvSpPr>
        <p:spPr>
          <a:xfrm>
            <a:off x="4266404" y="3335528"/>
            <a:ext cx="7652546"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It seems from the FAQs that sponsorship activities, where company’s contribution is only limited to monetary and its one-off event, will not be allowed</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0086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8"/>
            <a:ext cx="4415613" cy="993051"/>
          </a:xfrm>
        </p:spPr>
        <p:txBody>
          <a:bodyPr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rPr>
              <a:t>Section 8 Company</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16BE4A11-18E3-43DE-9EC0-277ED444857A}"/>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039766" y="1771597"/>
            <a:ext cx="1281242" cy="1313274"/>
          </a:xfrm>
          <a:prstGeom prst="rect">
            <a:avLst/>
          </a:prstGeom>
        </p:spPr>
      </p:pic>
    </p:spTree>
    <p:extLst>
      <p:ext uri="{BB962C8B-B14F-4D97-AF65-F5344CB8AC3E}">
        <p14:creationId xmlns:p14="http://schemas.microsoft.com/office/powerpoint/2010/main" val="78702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1307306" y="4963987"/>
            <a:ext cx="10279857" cy="1200329"/>
          </a:xfrm>
          <a:prstGeom prst="rect">
            <a:avLst/>
          </a:prstGeom>
          <a:noFill/>
        </p:spPr>
        <p:txBody>
          <a:bodyPr wrap="square" rtlCol="0">
            <a:spAutoFit/>
          </a:bodyPr>
          <a:lstStyle/>
          <a:p>
            <a:pPr algn="ct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IIS, Bengaluru organizing India’s biggest science fair to create interest amongst youth and a company supporting such event by way of financial contribution and deriving sponsorship benefits will not be CSR- Is this fair?</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055207" cy="754743"/>
            <a:chOff x="-19050" y="377371"/>
            <a:chExt cx="10055207"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390507" y="523909"/>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Sponsorship Activities</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5054893" y="1703428"/>
            <a:ext cx="2148888" cy="3025734"/>
          </a:xfrm>
          <a:prstGeom prst="rect">
            <a:avLst/>
          </a:prstGeom>
        </p:spPr>
      </p:pic>
    </p:spTree>
    <p:extLst>
      <p:ext uri="{BB962C8B-B14F-4D97-AF65-F5344CB8AC3E}">
        <p14:creationId xmlns:p14="http://schemas.microsoft.com/office/powerpoint/2010/main" val="57035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9"/>
            <a:ext cx="3989139" cy="847558"/>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Implementation Agency</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16BE4A11-18E3-43DE-9EC0-277ED444857A}"/>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039766" y="1771597"/>
            <a:ext cx="1281242" cy="1313274"/>
          </a:xfrm>
          <a:prstGeom prst="rect">
            <a:avLst/>
          </a:prstGeom>
        </p:spPr>
      </p:pic>
    </p:spTree>
    <p:extLst>
      <p:ext uri="{BB962C8B-B14F-4D97-AF65-F5344CB8AC3E}">
        <p14:creationId xmlns:p14="http://schemas.microsoft.com/office/powerpoint/2010/main" val="57888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grpSp>
        <p:nvGrpSpPr>
          <p:cNvPr id="11" name="Group 10">
            <a:extLst>
              <a:ext uri="{FF2B5EF4-FFF2-40B4-BE49-F238E27FC236}">
                <a16:creationId xmlns:a16="http://schemas.microsoft.com/office/drawing/2014/main" id="{D1FC5327-2F6F-4AB8-826C-1BAA2AE33498}"/>
              </a:ext>
            </a:extLst>
          </p:cNvPr>
          <p:cNvGrpSpPr/>
          <p:nvPr/>
        </p:nvGrpSpPr>
        <p:grpSpPr>
          <a:xfrm>
            <a:off x="-19050" y="345474"/>
            <a:ext cx="10242550" cy="754743"/>
            <a:chOff x="-19050" y="377371"/>
            <a:chExt cx="10242550" cy="754743"/>
          </a:xfrm>
        </p:grpSpPr>
        <p:sp>
          <p:nvSpPr>
            <p:cNvPr id="12" name="Rectangle: Rounded Corners 11">
              <a:extLst>
                <a:ext uri="{FF2B5EF4-FFF2-40B4-BE49-F238E27FC236}">
                  <a16:creationId xmlns:a16="http://schemas.microsoft.com/office/drawing/2014/main" id="{657538BE-1F0F-4D14-9B44-17C3D3F143FB}"/>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Rounded Corners 12">
              <a:extLst>
                <a:ext uri="{FF2B5EF4-FFF2-40B4-BE49-F238E27FC236}">
                  <a16:creationId xmlns:a16="http://schemas.microsoft.com/office/drawing/2014/main" id="{F2A4C225-76FF-4444-89DD-1B573191E63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B7C1EBDC-276D-49CF-A294-B6080C8D9C42}"/>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Implementation Agency</a:t>
              </a:r>
            </a:p>
          </p:txBody>
        </p:sp>
      </p:grpSp>
      <p:pic>
        <p:nvPicPr>
          <p:cNvPr id="10" name="Picture 9">
            <a:extLst>
              <a:ext uri="{FF2B5EF4-FFF2-40B4-BE49-F238E27FC236}">
                <a16:creationId xmlns:a16="http://schemas.microsoft.com/office/drawing/2014/main" id="{5ADB53C8-6341-4D2C-A3D1-123B0E45DFF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77850" y="2115726"/>
            <a:ext cx="3125390" cy="3203526"/>
          </a:xfrm>
          <a:prstGeom prst="rect">
            <a:avLst/>
          </a:prstGeom>
        </p:spPr>
      </p:pic>
      <p:sp>
        <p:nvSpPr>
          <p:cNvPr id="15" name="TextBox 14"/>
          <p:cNvSpPr txBox="1"/>
          <p:nvPr/>
        </p:nvSpPr>
        <p:spPr>
          <a:xfrm>
            <a:off x="4058267" y="2709206"/>
            <a:ext cx="7652546" cy="1200329"/>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CSR Rules prescribes the entities through which a company can undertake its CSR activities. </a:t>
            </a: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5A9FC6FB-B5BA-4481-888B-ACE6DD447802}"/>
              </a:ext>
            </a:extLst>
          </p:cNvPr>
          <p:cNvSpPr/>
          <p:nvPr/>
        </p:nvSpPr>
        <p:spPr>
          <a:xfrm>
            <a:off x="4058266" y="3909535"/>
            <a:ext cx="7652545" cy="830997"/>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CSR provisions doesn’t specifically provide for the term ‘implementing agency’.</a:t>
            </a:r>
          </a:p>
        </p:txBody>
      </p:sp>
    </p:spTree>
    <p:extLst>
      <p:ext uri="{BB962C8B-B14F-4D97-AF65-F5344CB8AC3E}">
        <p14:creationId xmlns:p14="http://schemas.microsoft.com/office/powerpoint/2010/main" val="17373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1378743" y="5110703"/>
            <a:ext cx="9558337" cy="830997"/>
          </a:xfrm>
          <a:prstGeom prst="rect">
            <a:avLst/>
          </a:prstGeom>
          <a:noFill/>
        </p:spPr>
        <p:txBody>
          <a:bodyPr wrap="square" rtlCol="0">
            <a:spAutoFit/>
          </a:bodyPr>
          <a:lstStyle/>
          <a:p>
            <a:pPr algn="ct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How to distinguish between undertaking projects directly and through implementing agency?</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Implementation Agency</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4986338" y="1495227"/>
            <a:ext cx="2343148" cy="3299262"/>
          </a:xfrm>
          <a:prstGeom prst="rect">
            <a:avLst/>
          </a:prstGeom>
        </p:spPr>
      </p:pic>
    </p:spTree>
    <p:extLst>
      <p:ext uri="{BB962C8B-B14F-4D97-AF65-F5344CB8AC3E}">
        <p14:creationId xmlns:p14="http://schemas.microsoft.com/office/powerpoint/2010/main" val="249849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643314" y="1453130"/>
            <a:ext cx="8258174" cy="4524315"/>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Difference between implementing agency and a beneficiary needs to be understood. </a:t>
            </a: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indent="-342900" algn="just">
              <a:buFont typeface="Arial" panose="020B0604020202020204" pitchFamily="34" charset="0"/>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 Ltd establishes a trust for undertaking its CSR programmes – Trust will be the implementing agency. </a:t>
            </a:r>
          </a:p>
          <a:p>
            <a:pPr marL="914400" indent="-342900" algn="just">
              <a:buFont typeface="Arial" panose="020B0604020202020204" pitchFamily="34" charset="0"/>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indent="-342900" algn="just">
              <a:buFont typeface="Arial" panose="020B0604020202020204" pitchFamily="34" charset="0"/>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 Ltd executes an agreement with A Health Care Hospital to set-up critical COVID Care units in the hospital – A Health Care Hospital is the beneficiary. </a:t>
            </a:r>
          </a:p>
          <a:p>
            <a:pPr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But can an implementing agency and beneficiary be same?</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Implementation Agency</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1185863" y="2138164"/>
            <a:ext cx="2343148" cy="3299262"/>
          </a:xfrm>
          <a:prstGeom prst="rect">
            <a:avLst/>
          </a:prstGeom>
        </p:spPr>
      </p:pic>
    </p:spTree>
    <p:extLst>
      <p:ext uri="{BB962C8B-B14F-4D97-AF65-F5344CB8AC3E}">
        <p14:creationId xmlns:p14="http://schemas.microsoft.com/office/powerpoint/2010/main" val="239468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grpSp>
        <p:nvGrpSpPr>
          <p:cNvPr id="11" name="Group 10">
            <a:extLst>
              <a:ext uri="{FF2B5EF4-FFF2-40B4-BE49-F238E27FC236}">
                <a16:creationId xmlns:a16="http://schemas.microsoft.com/office/drawing/2014/main" id="{D1FC5327-2F6F-4AB8-826C-1BAA2AE33498}"/>
              </a:ext>
            </a:extLst>
          </p:cNvPr>
          <p:cNvGrpSpPr/>
          <p:nvPr/>
        </p:nvGrpSpPr>
        <p:grpSpPr>
          <a:xfrm>
            <a:off x="-19050" y="345474"/>
            <a:ext cx="10242550" cy="754743"/>
            <a:chOff x="-19050" y="377371"/>
            <a:chExt cx="10242550" cy="754743"/>
          </a:xfrm>
        </p:grpSpPr>
        <p:sp>
          <p:nvSpPr>
            <p:cNvPr id="12" name="Rectangle: Rounded Corners 11">
              <a:extLst>
                <a:ext uri="{FF2B5EF4-FFF2-40B4-BE49-F238E27FC236}">
                  <a16:creationId xmlns:a16="http://schemas.microsoft.com/office/drawing/2014/main" id="{657538BE-1F0F-4D14-9B44-17C3D3F143FB}"/>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Rounded Corners 12">
              <a:extLst>
                <a:ext uri="{FF2B5EF4-FFF2-40B4-BE49-F238E27FC236}">
                  <a16:creationId xmlns:a16="http://schemas.microsoft.com/office/drawing/2014/main" id="{F2A4C225-76FF-4444-89DD-1B573191E63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B7C1EBDC-276D-49CF-A294-B6080C8D9C42}"/>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Implementation Agency</a:t>
              </a:r>
            </a:p>
          </p:txBody>
        </p:sp>
      </p:grpSp>
      <p:pic>
        <p:nvPicPr>
          <p:cNvPr id="10" name="Picture 9">
            <a:extLst>
              <a:ext uri="{FF2B5EF4-FFF2-40B4-BE49-F238E27FC236}">
                <a16:creationId xmlns:a16="http://schemas.microsoft.com/office/drawing/2014/main" id="{5ADB53C8-6341-4D2C-A3D1-123B0E45DFF0}"/>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77850" y="2115726"/>
            <a:ext cx="3125390" cy="3203526"/>
          </a:xfrm>
          <a:prstGeom prst="rect">
            <a:avLst/>
          </a:prstGeom>
        </p:spPr>
      </p:pic>
      <p:sp>
        <p:nvSpPr>
          <p:cNvPr id="15" name="TextBox 14"/>
          <p:cNvSpPr txBox="1"/>
          <p:nvPr/>
        </p:nvSpPr>
        <p:spPr>
          <a:xfrm>
            <a:off x="3961604" y="3550470"/>
            <a:ext cx="7652546" cy="1938992"/>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While the CSR Rules outlines the eligibility for implementing agencies but what if income tax department is not accepting section 12A registration.</a:t>
            </a:r>
          </a:p>
        </p:txBody>
      </p:sp>
      <p:sp>
        <p:nvSpPr>
          <p:cNvPr id="2" name="Rectangle 1">
            <a:extLst>
              <a:ext uri="{FF2B5EF4-FFF2-40B4-BE49-F238E27FC236}">
                <a16:creationId xmlns:a16="http://schemas.microsoft.com/office/drawing/2014/main" id="{1CF9B406-46F4-45FC-B26A-483C71200D16}"/>
              </a:ext>
            </a:extLst>
          </p:cNvPr>
          <p:cNvSpPr/>
          <p:nvPr/>
        </p:nvSpPr>
        <p:spPr>
          <a:xfrm>
            <a:off x="3961604" y="1983444"/>
            <a:ext cx="7652546" cy="1569660"/>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As per the FAQs, implementing agencies can continue to undertake projects allotted between January 22 to March 31, 2021, without the requirement of registration with MCA.</a:t>
            </a:r>
          </a:p>
        </p:txBody>
      </p:sp>
    </p:spTree>
    <p:extLst>
      <p:ext uri="{BB962C8B-B14F-4D97-AF65-F5344CB8AC3E}">
        <p14:creationId xmlns:p14="http://schemas.microsoft.com/office/powerpoint/2010/main" val="5826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1378743" y="5110703"/>
            <a:ext cx="9558337" cy="830997"/>
          </a:xfrm>
          <a:prstGeom prst="rect">
            <a:avLst/>
          </a:prstGeom>
          <a:noFill/>
        </p:spPr>
        <p:txBody>
          <a:bodyPr wrap="square" rtlCol="0">
            <a:spAutoFit/>
          </a:bodyPr>
          <a:lstStyle/>
          <a:p>
            <a:pPr algn="ct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Whether companies which undertakes CSR activities directly are required to file CSR-1?</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Implementation Agency</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4986338" y="1495227"/>
            <a:ext cx="2343148" cy="3299262"/>
          </a:xfrm>
          <a:prstGeom prst="rect">
            <a:avLst/>
          </a:prstGeom>
        </p:spPr>
      </p:pic>
    </p:spTree>
    <p:extLst>
      <p:ext uri="{BB962C8B-B14F-4D97-AF65-F5344CB8AC3E}">
        <p14:creationId xmlns:p14="http://schemas.microsoft.com/office/powerpoint/2010/main" val="261230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429202"/>
            <a:ext cx="6173085" cy="985636"/>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Ongoing Projects</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5BDEE306-AB2F-46F0-B3DC-0A85FD13DAAC}"/>
              </a:ext>
            </a:extLst>
          </p:cNvPr>
          <p:cNvPicPr>
            <a:picLocks noChangeAspect="1"/>
          </p:cNvPicPr>
          <p:nvPr/>
        </p:nvPicPr>
        <p:blipFill rotWithShape="1">
          <a:blip r:embed="rId5">
            <a:extLst>
              <a:ext uri="{28A0092B-C50C-407E-A947-70E740481C1C}">
                <a14:useLocalDpi xmlns:a14="http://schemas.microsoft.com/office/drawing/2010/main" val="0"/>
              </a:ext>
            </a:extLst>
          </a:blip>
          <a:srcRect l="5064" t="6115" r="5712" b="10964"/>
          <a:stretch/>
        </p:blipFill>
        <p:spPr>
          <a:xfrm>
            <a:off x="956488" y="2039231"/>
            <a:ext cx="1318880" cy="1225698"/>
          </a:xfrm>
          <a:prstGeom prst="rect">
            <a:avLst/>
          </a:prstGeom>
        </p:spPr>
      </p:pic>
    </p:spTree>
    <p:extLst>
      <p:ext uri="{BB962C8B-B14F-4D97-AF65-F5344CB8AC3E}">
        <p14:creationId xmlns:p14="http://schemas.microsoft.com/office/powerpoint/2010/main" val="281753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185614" y="3443662"/>
            <a:ext cx="7426291" cy="3000821"/>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FAQs, clarifies that the following </a:t>
            </a:r>
          </a:p>
          <a:p>
            <a:pPr marL="800100" indent="-342900" algn="just">
              <a:buFont typeface="Arial" panose="020B0604020202020204" pitchFamily="34" charset="0"/>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term ‘year’ shall mean a financial year;</a:t>
            </a:r>
          </a:p>
          <a:p>
            <a:pPr marL="457200"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0100" indent="-342900" algn="just">
              <a:buFont typeface="Arial" panose="020B0604020202020204" pitchFamily="34" charset="0"/>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The project should have commenced within the financial year to be termed as ‘ongoing’. Commencement means issuance of work order or award of contract. </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Ongoing Projects</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
        <p:nvSpPr>
          <p:cNvPr id="2" name="Rectangle 1">
            <a:extLst>
              <a:ext uri="{FF2B5EF4-FFF2-40B4-BE49-F238E27FC236}">
                <a16:creationId xmlns:a16="http://schemas.microsoft.com/office/drawing/2014/main" id="{6B236AE0-93AD-4966-A42C-5D1ED1D5362C}"/>
              </a:ext>
            </a:extLst>
          </p:cNvPr>
          <p:cNvSpPr/>
          <p:nvPr/>
        </p:nvSpPr>
        <p:spPr>
          <a:xfrm>
            <a:off x="4185614" y="1965692"/>
            <a:ext cx="7629015" cy="1569660"/>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Ongoing projects have been defined in the CSR Rules to mean multi-year project having a timeline not exceeding three years excluding the year in which project was started. </a:t>
            </a:r>
          </a:p>
        </p:txBody>
      </p:sp>
    </p:spTree>
    <p:extLst>
      <p:ext uri="{BB962C8B-B14F-4D97-AF65-F5344CB8AC3E}">
        <p14:creationId xmlns:p14="http://schemas.microsoft.com/office/powerpoint/2010/main" val="10877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023360" y="3890701"/>
            <a:ext cx="7963361" cy="1569660"/>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CSR provisions are still silent in case ongoing project extends beyond 4 years for reasons beyond control.</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0" y="164360"/>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Ongoing Projects</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1185863" y="2138164"/>
            <a:ext cx="2343148" cy="3299262"/>
          </a:xfrm>
          <a:prstGeom prst="rect">
            <a:avLst/>
          </a:prstGeom>
        </p:spPr>
      </p:pic>
      <p:sp>
        <p:nvSpPr>
          <p:cNvPr id="2" name="Rectangle 1">
            <a:extLst>
              <a:ext uri="{FF2B5EF4-FFF2-40B4-BE49-F238E27FC236}">
                <a16:creationId xmlns:a16="http://schemas.microsoft.com/office/drawing/2014/main" id="{D72F8590-F4B0-4A38-A686-0796E2AAC28D}"/>
              </a:ext>
            </a:extLst>
          </p:cNvPr>
          <p:cNvSpPr/>
          <p:nvPr/>
        </p:nvSpPr>
        <p:spPr>
          <a:xfrm>
            <a:off x="4023360" y="2070878"/>
            <a:ext cx="7833360"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Whether Ongoing project needs to complete more than one full financial year to qualify as Ongoing project?</a:t>
            </a:r>
          </a:p>
        </p:txBody>
      </p:sp>
      <p:sp>
        <p:nvSpPr>
          <p:cNvPr id="3" name="Rectangle 2">
            <a:extLst>
              <a:ext uri="{FF2B5EF4-FFF2-40B4-BE49-F238E27FC236}">
                <a16:creationId xmlns:a16="http://schemas.microsoft.com/office/drawing/2014/main" id="{3D25580D-2B16-4ED5-A203-038CC51E60B5}"/>
              </a:ext>
            </a:extLst>
          </p:cNvPr>
          <p:cNvSpPr/>
          <p:nvPr/>
        </p:nvSpPr>
        <p:spPr>
          <a:xfrm>
            <a:off x="4023360" y="3290536"/>
            <a:ext cx="7833360"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Can a CSR project, which started in February 2021 and will end in September 2021, be treated as Ongoing project?</a:t>
            </a:r>
          </a:p>
        </p:txBody>
      </p:sp>
    </p:spTree>
    <p:extLst>
      <p:ext uri="{BB962C8B-B14F-4D97-AF65-F5344CB8AC3E}">
        <p14:creationId xmlns:p14="http://schemas.microsoft.com/office/powerpoint/2010/main" val="35772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522795" y="2679988"/>
            <a:ext cx="8229598" cy="1569660"/>
          </a:xfrm>
          <a:prstGeom prst="rect">
            <a:avLst/>
          </a:prstGeom>
          <a:noFill/>
        </p:spPr>
        <p:txBody>
          <a:bodyPr wrap="square" rtlCol="0">
            <a:spAutoFit/>
          </a:bodyPr>
          <a:lstStyle/>
          <a:p>
            <a:pPr algn="ju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Section 8 Companies in form of clubs, art galleries earns huge profits therefore exempting such companies from CSR obligation wouldn’t be in the right spirit. </a:t>
            </a:r>
            <a:endParaRPr lang="en-IN"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F11BB4BD-DD35-45AF-A440-1A6B4F54D7C0}"/>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32E87CF9-6325-4B68-BB88-E4F20B186ABD}"/>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9C5646D-40A1-4896-A682-9502DEF83D22}"/>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5BB21E-9397-4093-B690-537CE11BB2E6}"/>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Section 8 Companies</a:t>
              </a:r>
            </a:p>
          </p:txBody>
        </p:sp>
      </p:grpSp>
      <p:pic>
        <p:nvPicPr>
          <p:cNvPr id="10" name="Picture 9">
            <a:extLst>
              <a:ext uri="{FF2B5EF4-FFF2-40B4-BE49-F238E27FC236}">
                <a16:creationId xmlns:a16="http://schemas.microsoft.com/office/drawing/2014/main" id="{16BE4A11-18E3-43DE-9EC0-277ED444857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43668" y="2716426"/>
            <a:ext cx="1977403" cy="2026840"/>
          </a:xfrm>
          <a:prstGeom prst="rect">
            <a:avLst/>
          </a:prstGeom>
        </p:spPr>
      </p:pic>
      <p:sp>
        <p:nvSpPr>
          <p:cNvPr id="2" name="Rectangle 1">
            <a:extLst>
              <a:ext uri="{FF2B5EF4-FFF2-40B4-BE49-F238E27FC236}">
                <a16:creationId xmlns:a16="http://schemas.microsoft.com/office/drawing/2014/main" id="{A2B1F7B1-6957-485C-97F5-62B942F519CB}"/>
              </a:ext>
            </a:extLst>
          </p:cNvPr>
          <p:cNvSpPr/>
          <p:nvPr/>
        </p:nvSpPr>
        <p:spPr>
          <a:xfrm>
            <a:off x="3522794" y="1843171"/>
            <a:ext cx="8120565" cy="830997"/>
          </a:xfrm>
          <a:prstGeom prst="rect">
            <a:avLst/>
          </a:prstGeom>
        </p:spPr>
        <p:txBody>
          <a:bodyPr wrap="square">
            <a:spAutoFit/>
          </a:bodyPr>
          <a:lstStyle/>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Section 8 Companies can earn profit, the only restriction is on distribution of the profit amongst members.</a:t>
            </a:r>
          </a:p>
        </p:txBody>
      </p:sp>
      <p:sp>
        <p:nvSpPr>
          <p:cNvPr id="3" name="Rectangle 2">
            <a:extLst>
              <a:ext uri="{FF2B5EF4-FFF2-40B4-BE49-F238E27FC236}">
                <a16:creationId xmlns:a16="http://schemas.microsoft.com/office/drawing/2014/main" id="{ECD653F0-7EE2-4BDF-A6D6-104AAB91FE1C}"/>
              </a:ext>
            </a:extLst>
          </p:cNvPr>
          <p:cNvSpPr/>
          <p:nvPr/>
        </p:nvSpPr>
        <p:spPr>
          <a:xfrm>
            <a:off x="3589019" y="4249648"/>
            <a:ext cx="7988113" cy="1477328"/>
          </a:xfrm>
          <a:prstGeom prst="rect">
            <a:avLst/>
          </a:prstGeom>
        </p:spPr>
        <p:txBody>
          <a:bodyPr wrap="square">
            <a:spAutoFit/>
          </a:bodyPr>
          <a:lstStyle/>
          <a:p>
            <a:pPr marL="361950" indent="-361950" algn="just">
              <a:buFont typeface="Wingdings" panose="05000000000000000000" pitchFamily="2" charset="2"/>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While Section 8 Companies may engage in charitable activities but this is not necessary for all Section 8 Companies</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871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913698" y="1311183"/>
            <a:ext cx="7973501" cy="4616648"/>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MCA FAQs, also clarifies that the following: </a:t>
            </a:r>
          </a:p>
          <a:p>
            <a:pPr marL="914400" indent="-342900" algn="just">
              <a:buFont typeface="Arial" panose="020B0604020202020204" pitchFamily="34" charset="0"/>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Ongoing project can also be undertaken through implementing agency </a:t>
            </a:r>
          </a:p>
          <a:p>
            <a:pPr marL="571500" algn="just">
              <a:defRPr/>
            </a:pPr>
            <a:endParaRPr lang="en-GB"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indent="-342900" algn="just">
              <a:buFont typeface="Arial" panose="020B0604020202020204" pitchFamily="34" charset="0"/>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Board may abandon or modify ongoing project partially or wholly subject to approval of CSR Committee and reasonable justification</a:t>
            </a:r>
          </a:p>
          <a:p>
            <a:pPr marL="571500" algn="just">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914400" indent="-342900" algn="just">
              <a:buFont typeface="Arial" panose="020B0604020202020204" pitchFamily="34" charset="0"/>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Funds earmarked and transferred to unspent CSR account for ongoing project can be used for some other ongoing project </a:t>
            </a:r>
          </a:p>
          <a:p>
            <a:pPr marL="571500" algn="just">
              <a:defRPr/>
            </a:pPr>
            <a:endParaRPr lang="en-GB"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indent="-342900" algn="just">
              <a:buFont typeface="Arial" panose="020B0604020202020204" pitchFamily="34" charset="0"/>
              <a:buChar char="•"/>
              <a:defRPr/>
            </a:pPr>
            <a:r>
              <a:rPr lang="en-GB" sz="2100" dirty="0">
                <a:solidFill>
                  <a:prstClr val="black"/>
                </a:solidFill>
                <a:latin typeface="Tahoma" panose="020B0604030504040204" pitchFamily="34" charset="0"/>
                <a:ea typeface="Tahoma" panose="020B0604030504040204" pitchFamily="34" charset="0"/>
                <a:cs typeface="Tahoma" panose="020B0604030504040204" pitchFamily="34" charset="0"/>
              </a:rPr>
              <a:t>Projects undertaken before 22nd January 2021, i.e. can’t be treated as Ongoing Project. </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Ongoing Projects</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Tree>
    <p:extLst>
      <p:ext uri="{BB962C8B-B14F-4D97-AF65-F5344CB8AC3E}">
        <p14:creationId xmlns:p14="http://schemas.microsoft.com/office/powerpoint/2010/main" val="331757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429202"/>
            <a:ext cx="5901513" cy="985636"/>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Unspent Amount &amp; Account</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5BDEE306-AB2F-46F0-B3DC-0A85FD13DAAC}"/>
              </a:ext>
            </a:extLst>
          </p:cNvPr>
          <p:cNvPicPr>
            <a:picLocks noChangeAspect="1"/>
          </p:cNvPicPr>
          <p:nvPr/>
        </p:nvPicPr>
        <p:blipFill rotWithShape="1">
          <a:blip r:embed="rId5">
            <a:extLst>
              <a:ext uri="{28A0092B-C50C-407E-A947-70E740481C1C}">
                <a14:useLocalDpi xmlns:a14="http://schemas.microsoft.com/office/drawing/2010/main" val="0"/>
              </a:ext>
            </a:extLst>
          </a:blip>
          <a:srcRect l="5064" t="6115" r="5712" b="10964"/>
          <a:stretch/>
        </p:blipFill>
        <p:spPr>
          <a:xfrm>
            <a:off x="956488" y="2039231"/>
            <a:ext cx="1318880" cy="1225698"/>
          </a:xfrm>
          <a:prstGeom prst="rect">
            <a:avLst/>
          </a:prstGeom>
        </p:spPr>
      </p:pic>
    </p:spTree>
    <p:extLst>
      <p:ext uri="{BB962C8B-B14F-4D97-AF65-F5344CB8AC3E}">
        <p14:creationId xmlns:p14="http://schemas.microsoft.com/office/powerpoint/2010/main" val="33473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111289" y="2797748"/>
            <a:ext cx="7761623" cy="3416320"/>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As per MCA FAQs, in all case, where unspent amount is being transferred to funds specified in Schedule VII post closure of financial year, same will be in compliance of Section 135. Please take note that all in such cases,  reasons for failure to spend is mandatory to be provided. The same is also applicable in case of ongoing project.</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Unspent Amount &amp; Account</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
        <p:nvSpPr>
          <p:cNvPr id="2" name="Rectangle 1">
            <a:extLst>
              <a:ext uri="{FF2B5EF4-FFF2-40B4-BE49-F238E27FC236}">
                <a16:creationId xmlns:a16="http://schemas.microsoft.com/office/drawing/2014/main" id="{361D1760-DE9F-45B6-A367-90507218E0E6}"/>
              </a:ext>
            </a:extLst>
          </p:cNvPr>
          <p:cNvSpPr/>
          <p:nvPr/>
        </p:nvSpPr>
        <p:spPr>
          <a:xfrm>
            <a:off x="4111289" y="1346822"/>
            <a:ext cx="7761622" cy="830997"/>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Similar to unpaid dividend account, unspent CSR account has to be opened for each financial year. </a:t>
            </a:r>
          </a:p>
        </p:txBody>
      </p:sp>
      <p:sp>
        <p:nvSpPr>
          <p:cNvPr id="3" name="Rectangle 2">
            <a:extLst>
              <a:ext uri="{FF2B5EF4-FFF2-40B4-BE49-F238E27FC236}">
                <a16:creationId xmlns:a16="http://schemas.microsoft.com/office/drawing/2014/main" id="{2D89EE18-C206-4D35-B58D-69EABFB8C049}"/>
              </a:ext>
            </a:extLst>
          </p:cNvPr>
          <p:cNvSpPr/>
          <p:nvPr/>
        </p:nvSpPr>
        <p:spPr>
          <a:xfrm>
            <a:off x="4111288" y="2324527"/>
            <a:ext cx="7761621"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 single account can be opened for multiple ongoing project. Company may also open separate account ongoing project wise</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168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990973" y="3892398"/>
            <a:ext cx="7963361" cy="1569660"/>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In case of ongoing project, instead of transferring the balance amount to unspent account, can be spent directly ongoing project on or before April 31,2021?</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Unspent Amount &amp; Account</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1185863" y="2138164"/>
            <a:ext cx="2343148" cy="3299262"/>
          </a:xfrm>
          <a:prstGeom prst="rect">
            <a:avLst/>
          </a:prstGeom>
        </p:spPr>
      </p:pic>
      <p:sp>
        <p:nvSpPr>
          <p:cNvPr id="2" name="Rectangle 1">
            <a:extLst>
              <a:ext uri="{FF2B5EF4-FFF2-40B4-BE49-F238E27FC236}">
                <a16:creationId xmlns:a16="http://schemas.microsoft.com/office/drawing/2014/main" id="{C2FCBC65-6204-4842-BA46-6CCAA50EB0C5}"/>
              </a:ext>
            </a:extLst>
          </p:cNvPr>
          <p:cNvSpPr/>
          <p:nvPr/>
        </p:nvSpPr>
        <p:spPr>
          <a:xfrm>
            <a:off x="3990973" y="2583544"/>
            <a:ext cx="7963361" cy="1569660"/>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Whether companies can utilize unspent amount which is not related to ongoing project on CSR activities, post closure of FY instead of transferring to Schedule VII funds?</a:t>
            </a:r>
          </a:p>
        </p:txBody>
      </p:sp>
    </p:spTree>
    <p:extLst>
      <p:ext uri="{BB962C8B-B14F-4D97-AF65-F5344CB8AC3E}">
        <p14:creationId xmlns:p14="http://schemas.microsoft.com/office/powerpoint/2010/main" val="4144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429202"/>
            <a:ext cx="6173085" cy="985636"/>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Spent or Unspent CSR Expenditure</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5BDEE306-AB2F-46F0-B3DC-0A85FD13DAAC}"/>
              </a:ext>
            </a:extLst>
          </p:cNvPr>
          <p:cNvPicPr>
            <a:picLocks noChangeAspect="1"/>
          </p:cNvPicPr>
          <p:nvPr/>
        </p:nvPicPr>
        <p:blipFill rotWithShape="1">
          <a:blip r:embed="rId5">
            <a:extLst>
              <a:ext uri="{28A0092B-C50C-407E-A947-70E740481C1C}">
                <a14:useLocalDpi xmlns:a14="http://schemas.microsoft.com/office/drawing/2010/main" val="0"/>
              </a:ext>
            </a:extLst>
          </a:blip>
          <a:srcRect l="5064" t="6115" r="5712" b="10964"/>
          <a:stretch/>
        </p:blipFill>
        <p:spPr>
          <a:xfrm>
            <a:off x="956488" y="2039231"/>
            <a:ext cx="1318880" cy="1225698"/>
          </a:xfrm>
          <a:prstGeom prst="rect">
            <a:avLst/>
          </a:prstGeom>
        </p:spPr>
      </p:pic>
    </p:spTree>
    <p:extLst>
      <p:ext uri="{BB962C8B-B14F-4D97-AF65-F5344CB8AC3E}">
        <p14:creationId xmlns:p14="http://schemas.microsoft.com/office/powerpoint/2010/main" val="268964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021057" y="3762265"/>
            <a:ext cx="7652546" cy="1938992"/>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FAQ signifies that ‘Undertaking CSR expenditure’ means ‘actual utilization of amount towards CSR activities’.</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Spent or Unspent CSR Expenditure</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
        <p:nvSpPr>
          <p:cNvPr id="2" name="Rectangle 1">
            <a:extLst>
              <a:ext uri="{FF2B5EF4-FFF2-40B4-BE49-F238E27FC236}">
                <a16:creationId xmlns:a16="http://schemas.microsoft.com/office/drawing/2014/main" id="{A7F127F2-62B0-4B3B-8CBA-D227322C769B}"/>
              </a:ext>
            </a:extLst>
          </p:cNvPr>
          <p:cNvSpPr/>
          <p:nvPr/>
        </p:nvSpPr>
        <p:spPr>
          <a:xfrm>
            <a:off x="4097002" y="1937126"/>
            <a:ext cx="7652546"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has finally clarified that amount disbursed to implementing agencies shall not be deemed to be spent until utilized. </a:t>
            </a:r>
          </a:p>
        </p:txBody>
      </p:sp>
      <p:sp>
        <p:nvSpPr>
          <p:cNvPr id="3" name="Rectangle 2">
            <a:extLst>
              <a:ext uri="{FF2B5EF4-FFF2-40B4-BE49-F238E27FC236}">
                <a16:creationId xmlns:a16="http://schemas.microsoft.com/office/drawing/2014/main" id="{0BDB675D-2356-4293-BF13-308870277FC2}"/>
              </a:ext>
            </a:extLst>
          </p:cNvPr>
          <p:cNvSpPr/>
          <p:nvPr/>
        </p:nvSpPr>
        <p:spPr>
          <a:xfrm>
            <a:off x="4127500" y="3346766"/>
            <a:ext cx="7439660" cy="830997"/>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Contribution to corpus is also not admissible CSR expenditure w.e.f. 22nd January, 2021</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302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4097002" y="1930070"/>
            <a:ext cx="7652546" cy="1938992"/>
          </a:xfrm>
          <a:prstGeom prst="rect">
            <a:avLst/>
          </a:prstGeom>
          <a:noFill/>
        </p:spPr>
        <p:txBody>
          <a:bodyPr wrap="square" rtlCol="0">
            <a:spAutoFit/>
          </a:bodyPr>
          <a:lstStyle/>
          <a:p>
            <a:pPr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FAQ signifies that ‘Undertaking CSR expenditure’ means ‘actual utilization of amount towards CSR activities’.</a:t>
            </a:r>
          </a:p>
          <a:p>
            <a:pPr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Spent or Unspent CSR Expenditure</a:t>
              </a:r>
            </a:p>
          </p:txBody>
        </p:sp>
      </p:grpSp>
      <p:pic>
        <p:nvPicPr>
          <p:cNvPr id="10" name="Picture 9">
            <a:extLst>
              <a:ext uri="{FF2B5EF4-FFF2-40B4-BE49-F238E27FC236}">
                <a16:creationId xmlns:a16="http://schemas.microsoft.com/office/drawing/2014/main" id="{D37FCA6D-27E3-40E5-B681-37D75CA562F6}"/>
              </a:ext>
            </a:extLst>
          </p:cNvPr>
          <p:cNvPicPr>
            <a:picLocks noChangeAspect="1"/>
          </p:cNvPicPr>
          <p:nvPr/>
        </p:nvPicPr>
        <p:blipFill rotWithShape="1">
          <a:blip r:embed="rId4">
            <a:extLst>
              <a:ext uri="{28A0092B-C50C-407E-A947-70E740481C1C}">
                <a14:useLocalDpi xmlns:a14="http://schemas.microsoft.com/office/drawing/2010/main" val="0"/>
              </a:ext>
            </a:extLst>
          </a:blip>
          <a:srcRect l="5064" t="6115" r="5712" b="10964"/>
          <a:stretch/>
        </p:blipFill>
        <p:spPr>
          <a:xfrm>
            <a:off x="828667" y="2265372"/>
            <a:ext cx="3085031" cy="2867066"/>
          </a:xfrm>
          <a:prstGeom prst="rect">
            <a:avLst/>
          </a:prstGeom>
        </p:spPr>
      </p:pic>
      <p:sp>
        <p:nvSpPr>
          <p:cNvPr id="2" name="Rectangle 1">
            <a:extLst>
              <a:ext uri="{FF2B5EF4-FFF2-40B4-BE49-F238E27FC236}">
                <a16:creationId xmlns:a16="http://schemas.microsoft.com/office/drawing/2014/main" id="{3C3442F2-021C-4D02-97A9-6AE82374A0F9}"/>
              </a:ext>
            </a:extLst>
          </p:cNvPr>
          <p:cNvSpPr/>
          <p:nvPr/>
        </p:nvSpPr>
        <p:spPr>
          <a:xfrm>
            <a:off x="4097002" y="3869062"/>
            <a:ext cx="7652546" cy="830997"/>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What about utilization of amount transferred to fund specified in Schedule VII?</a:t>
            </a:r>
          </a:p>
        </p:txBody>
      </p:sp>
    </p:spTree>
    <p:extLst>
      <p:ext uri="{BB962C8B-B14F-4D97-AF65-F5344CB8AC3E}">
        <p14:creationId xmlns:p14="http://schemas.microsoft.com/office/powerpoint/2010/main" val="8927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837305" y="2007514"/>
            <a:ext cx="7963361" cy="1569660"/>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Whether relationship company &amp; implementing agency is that of Principal &amp; Agent or Principal to Principal?</a:t>
            </a:r>
          </a:p>
          <a:p>
            <a:pPr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Spent or Unspent CSR Expenditure</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1185863" y="2138164"/>
            <a:ext cx="2343148" cy="3299262"/>
          </a:xfrm>
          <a:prstGeom prst="rect">
            <a:avLst/>
          </a:prstGeom>
        </p:spPr>
      </p:pic>
      <p:sp>
        <p:nvSpPr>
          <p:cNvPr id="2" name="Rectangle 1">
            <a:extLst>
              <a:ext uri="{FF2B5EF4-FFF2-40B4-BE49-F238E27FC236}">
                <a16:creationId xmlns:a16="http://schemas.microsoft.com/office/drawing/2014/main" id="{0D01E41B-C411-4569-A2BC-EB112A40ED1E}"/>
              </a:ext>
            </a:extLst>
          </p:cNvPr>
          <p:cNvSpPr/>
          <p:nvPr/>
        </p:nvSpPr>
        <p:spPr>
          <a:xfrm>
            <a:off x="3837305" y="4823669"/>
            <a:ext cx="7841440" cy="1569660"/>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If the amount transferred to an implementing agency remains unutilized, then implementing agency needs to transfer the unspent back to the Company, which in turn will transfer the funds to unspent account?</a:t>
            </a:r>
          </a:p>
        </p:txBody>
      </p:sp>
      <p:sp>
        <p:nvSpPr>
          <p:cNvPr id="3" name="Rectangle 2">
            <a:extLst>
              <a:ext uri="{FF2B5EF4-FFF2-40B4-BE49-F238E27FC236}">
                <a16:creationId xmlns:a16="http://schemas.microsoft.com/office/drawing/2014/main" id="{9F0CC45C-3225-4AEE-9588-B0382C3F6DEA}"/>
              </a:ext>
            </a:extLst>
          </p:cNvPr>
          <p:cNvSpPr/>
          <p:nvPr/>
        </p:nvSpPr>
        <p:spPr>
          <a:xfrm>
            <a:off x="3837304" y="3088800"/>
            <a:ext cx="7963361" cy="184665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What if an implementing agency or company contributes funds to a School for buying computers but the School fails to buy all the computer on or before March 31, will it be treated as unspent amount?</a:t>
            </a:r>
          </a:p>
          <a:p>
            <a:pPr marL="361950" indent="-361950" algn="just">
              <a:buFont typeface="Wingdings" panose="05000000000000000000" pitchFamily="2" charset="2"/>
              <a:buChar char="@"/>
              <a:defRPr/>
            </a:pP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7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1245054" y="5188745"/>
            <a:ext cx="9887403" cy="830997"/>
          </a:xfrm>
          <a:prstGeom prst="rect">
            <a:avLst/>
          </a:prstGeom>
          <a:noFill/>
        </p:spPr>
        <p:txBody>
          <a:bodyPr wrap="square" rtlCol="0">
            <a:spAutoFit/>
          </a:bodyPr>
          <a:lstStyle/>
          <a:p>
            <a:pPr algn="ct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Treatment of amount lying as on 31</a:t>
            </a:r>
            <a:r>
              <a:rPr lang="en-GB" sz="2400" baseline="30000" dirty="0">
                <a:solidFill>
                  <a:prstClr val="black"/>
                </a:solidFill>
                <a:latin typeface="Tahoma" panose="020B0604030504040204" pitchFamily="34" charset="0"/>
                <a:ea typeface="Tahoma" panose="020B0604030504040204" pitchFamily="34" charset="0"/>
                <a:cs typeface="Tahoma" panose="020B0604030504040204" pitchFamily="34" charset="0"/>
              </a:rPr>
              <a:t>st</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 March of previous years with implementing agency, which was assumed as spent?</a:t>
            </a:r>
          </a:p>
        </p:txBody>
      </p:sp>
      <p:grpSp>
        <p:nvGrpSpPr>
          <p:cNvPr id="14" name="Group 13">
            <a:extLst>
              <a:ext uri="{FF2B5EF4-FFF2-40B4-BE49-F238E27FC236}">
                <a16:creationId xmlns:a16="http://schemas.microsoft.com/office/drawing/2014/main" id="{7C104DA9-A692-48EA-8906-6C303CEA22B4}"/>
              </a:ext>
            </a:extLst>
          </p:cNvPr>
          <p:cNvGrpSpPr/>
          <p:nvPr/>
        </p:nvGrpSpPr>
        <p:grpSpPr>
          <a:xfrm>
            <a:off x="-19050" y="313575"/>
            <a:ext cx="10242550" cy="754743"/>
            <a:chOff x="-19050" y="377371"/>
            <a:chExt cx="10242550" cy="754743"/>
          </a:xfrm>
        </p:grpSpPr>
        <p:sp>
          <p:nvSpPr>
            <p:cNvPr id="15" name="Rectangle: Rounded Corners 14">
              <a:extLst>
                <a:ext uri="{FF2B5EF4-FFF2-40B4-BE49-F238E27FC236}">
                  <a16:creationId xmlns:a16="http://schemas.microsoft.com/office/drawing/2014/main" id="{C3362F86-C0D1-47FF-BA30-A82FA7385ECA}"/>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Rounded Corners 15">
              <a:extLst>
                <a:ext uri="{FF2B5EF4-FFF2-40B4-BE49-F238E27FC236}">
                  <a16:creationId xmlns:a16="http://schemas.microsoft.com/office/drawing/2014/main" id="{ABA641D0-AE73-4FDE-8DD1-D7A50E093784}"/>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id="{51F3DA33-0FDC-4502-9214-31885D5ABB2A}"/>
                </a:ext>
              </a:extLst>
            </p:cNvPr>
            <p:cNvSpPr txBox="1"/>
            <p:nvPr/>
          </p:nvSpPr>
          <p:spPr>
            <a:xfrm>
              <a:off x="577850" y="508520"/>
              <a:ext cx="9645650" cy="461665"/>
            </a:xfrm>
            <a:prstGeom prst="rect">
              <a:avLst/>
            </a:prstGeom>
            <a:noFill/>
          </p:spPr>
          <p:txBody>
            <a:bodyPr wrap="square" rtlCol="0">
              <a:spAutoFit/>
            </a:bodyPr>
            <a:lstStyle/>
            <a:p>
              <a:pPr>
                <a:defRPr/>
              </a:pP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Spent or Unspent CSR Expenditure</a:t>
              </a:r>
            </a:p>
          </p:txBody>
        </p:sp>
      </p:grpSp>
      <p:pic>
        <p:nvPicPr>
          <p:cNvPr id="11" name="Picture 10">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4799920" y="1702736"/>
            <a:ext cx="2343148" cy="3299262"/>
          </a:xfrm>
          <a:prstGeom prst="rect">
            <a:avLst/>
          </a:prstGeom>
        </p:spPr>
      </p:pic>
    </p:spTree>
    <p:extLst>
      <p:ext uri="{BB962C8B-B14F-4D97-AF65-F5344CB8AC3E}">
        <p14:creationId xmlns:p14="http://schemas.microsoft.com/office/powerpoint/2010/main" val="193037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072229"/>
            <a:ext cx="6173085" cy="843151"/>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Impact Assessment</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5" name="Picture 14">
            <a:extLst>
              <a:ext uri="{FF2B5EF4-FFF2-40B4-BE49-F238E27FC236}">
                <a16:creationId xmlns:a16="http://schemas.microsoft.com/office/drawing/2014/main" id="{A1C51D70-D414-4C17-A5D7-24C439AFE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87" y="1646481"/>
            <a:ext cx="1425748" cy="1425748"/>
          </a:xfrm>
          <a:prstGeom prst="rect">
            <a:avLst/>
          </a:prstGeom>
        </p:spPr>
      </p:pic>
    </p:spTree>
    <p:extLst>
      <p:ext uri="{BB962C8B-B14F-4D97-AF65-F5344CB8AC3E}">
        <p14:creationId xmlns:p14="http://schemas.microsoft.com/office/powerpoint/2010/main" val="330214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8"/>
            <a:ext cx="3989139" cy="993051"/>
          </a:xfrm>
        </p:spPr>
        <p:txBody>
          <a:bodyPr anchor="ctr" anchorCtr="0">
            <a:noAutofit/>
          </a:bodyPr>
          <a:lstStyle/>
          <a:p>
            <a:pPr lvl="0" algn="l">
              <a:lnSpc>
                <a:spcPct val="100000"/>
              </a:lnSpc>
              <a:spcBef>
                <a:spcPts val="0"/>
              </a:spcBef>
              <a:defRPr/>
            </a:pPr>
            <a:r>
              <a:rPr lang="en-GB" sz="3200" b="1" dirty="0">
                <a:solidFill>
                  <a:srgbClr val="2A2732"/>
                </a:solidFill>
                <a:latin typeface="Tahoma" panose="020B0604030504040204" pitchFamily="34" charset="0"/>
                <a:ea typeface="Tahoma" panose="020B0604030504040204" pitchFamily="34" charset="0"/>
                <a:cs typeface="Tahoma" panose="020B0604030504040204" pitchFamily="34" charset="0"/>
              </a:rPr>
              <a:t>Average Net Profits</a:t>
            </a:r>
            <a:endParaRPr kumimoji="0" lang="en-GB" sz="3200" b="1" i="0" u="none" strike="noStrike" kern="1200" cap="none" spc="0" normalizeH="0" baseline="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332BEFED-5BE4-4BCE-9823-BB892AACA3C8}"/>
              </a:ext>
            </a:extLst>
          </p:cNvPr>
          <p:cNvPicPr>
            <a:picLocks noChangeAspect="1"/>
          </p:cNvPicPr>
          <p:nvPr/>
        </p:nvPicPr>
        <p:blipFill rotWithShape="1">
          <a:blip r:embed="rId5">
            <a:extLst>
              <a:ext uri="{28A0092B-C50C-407E-A947-70E740481C1C}">
                <a14:useLocalDpi xmlns:a14="http://schemas.microsoft.com/office/drawing/2010/main" val="0"/>
              </a:ext>
            </a:extLst>
          </a:blip>
          <a:srcRect t="12778" b="11941"/>
          <a:stretch/>
        </p:blipFill>
        <p:spPr>
          <a:xfrm>
            <a:off x="1004719" y="2187339"/>
            <a:ext cx="1125856" cy="847558"/>
          </a:xfrm>
          <a:prstGeom prst="rect">
            <a:avLst/>
          </a:prstGeom>
        </p:spPr>
      </p:pic>
    </p:spTree>
    <p:extLst>
      <p:ext uri="{BB962C8B-B14F-4D97-AF65-F5344CB8AC3E}">
        <p14:creationId xmlns:p14="http://schemas.microsoft.com/office/powerpoint/2010/main" val="513970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313390" y="2656497"/>
            <a:ext cx="8229598" cy="2462213"/>
          </a:xfrm>
          <a:prstGeom prst="rect">
            <a:avLst/>
          </a:prstGeom>
          <a:noFill/>
        </p:spPr>
        <p:txBody>
          <a:bodyPr wrap="square" rtlCol="0">
            <a:spAutoFit/>
          </a:bodyPr>
          <a:lstStyle/>
          <a:p>
            <a:pPr marL="361950" indent="-361950" algn="just">
              <a:buFont typeface="Wingdings" panose="05000000000000000000" pitchFamily="2" charset="2"/>
              <a:buChar char="@"/>
              <a:defRPr/>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Impact Assessment of: </a:t>
            </a:r>
          </a:p>
          <a:p>
            <a:pPr marL="806450" indent="-452438" algn="just">
              <a:buFont typeface="Wingdings" panose="05000000000000000000" pitchFamily="2" charset="2"/>
              <a:buChar char="Ø"/>
              <a:defRPr/>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CSR projects having outlays of </a:t>
            </a: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Rs. one crore or more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and</a:t>
            </a:r>
          </a:p>
          <a:p>
            <a:pPr marL="806450" indent="-452438" algn="just">
              <a:buFont typeface="Wingdings" panose="05000000000000000000" pitchFamily="2" charset="2"/>
              <a:buChar char="Ø"/>
              <a:defRPr/>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Which have completed at least </a:t>
            </a: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one year</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61950" indent="-361950" algn="just">
              <a:buFont typeface="Wingdings" panose="05000000000000000000" pitchFamily="2" charset="2"/>
              <a:buChar char="@"/>
              <a:defRPr/>
            </a:pPr>
            <a:endPar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12" y="2662050"/>
            <a:ext cx="2335619" cy="2335619"/>
          </a:xfrm>
          <a:prstGeom prst="rect">
            <a:avLst/>
          </a:prstGeom>
        </p:spPr>
      </p:pic>
      <p:grpSp>
        <p:nvGrpSpPr>
          <p:cNvPr id="11" name="Group 10">
            <a:extLst>
              <a:ext uri="{FF2B5EF4-FFF2-40B4-BE49-F238E27FC236}">
                <a16:creationId xmlns:a16="http://schemas.microsoft.com/office/drawing/2014/main" id="{F11BB4BD-DD35-45AF-A440-1A6B4F54D7C0}"/>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32E87CF9-6325-4B68-BB88-E4F20B186ABD}"/>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a16="http://schemas.microsoft.com/office/drawing/2014/main" id="{19C5646D-40A1-4896-A682-9502DEF83D22}"/>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a:extLst>
                <a:ext uri="{FF2B5EF4-FFF2-40B4-BE49-F238E27FC236}">
                  <a16:creationId xmlns:a16="http://schemas.microsoft.com/office/drawing/2014/main" id="{725BB21E-9397-4093-B690-537CE11BB2E6}"/>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Impact Assessment</a:t>
              </a:r>
            </a:p>
          </p:txBody>
        </p:sp>
      </p:grpSp>
      <p:sp>
        <p:nvSpPr>
          <p:cNvPr id="2" name="Rectangle 1">
            <a:extLst>
              <a:ext uri="{FF2B5EF4-FFF2-40B4-BE49-F238E27FC236}">
                <a16:creationId xmlns:a16="http://schemas.microsoft.com/office/drawing/2014/main" id="{2A93D805-6CA4-4E6A-B246-E91963D4D38D}"/>
              </a:ext>
            </a:extLst>
          </p:cNvPr>
          <p:cNvSpPr/>
          <p:nvPr/>
        </p:nvSpPr>
        <p:spPr>
          <a:xfrm>
            <a:off x="3313390" y="1856320"/>
            <a:ext cx="8009930" cy="1107996"/>
          </a:xfrm>
          <a:prstGeom prst="rect">
            <a:avLst/>
          </a:prstGeom>
        </p:spPr>
        <p:txBody>
          <a:bodyPr wrap="square">
            <a:spAutoFit/>
          </a:bodyPr>
          <a:lstStyle/>
          <a:p>
            <a:pPr marL="361950" indent="-361950" algn="just">
              <a:buFont typeface="Wingdings" panose="05000000000000000000" pitchFamily="2" charset="2"/>
              <a:buChar char="@"/>
              <a:defRPr/>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Requirement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Every company having average CSR obligation of Rs. 10 crore or more, in 3 immediately preceding financial years.</a:t>
            </a:r>
          </a:p>
        </p:txBody>
      </p:sp>
      <p:sp>
        <p:nvSpPr>
          <p:cNvPr id="3" name="Rectangle 2">
            <a:extLst>
              <a:ext uri="{FF2B5EF4-FFF2-40B4-BE49-F238E27FC236}">
                <a16:creationId xmlns:a16="http://schemas.microsoft.com/office/drawing/2014/main" id="{695B9C09-973D-4042-8207-88608CF021B2}"/>
              </a:ext>
            </a:extLst>
          </p:cNvPr>
          <p:cNvSpPr/>
          <p:nvPr/>
        </p:nvSpPr>
        <p:spPr>
          <a:xfrm>
            <a:off x="3313390" y="4533656"/>
            <a:ext cx="7687964" cy="430887"/>
          </a:xfrm>
          <a:prstGeom prst="rect">
            <a:avLst/>
          </a:prstGeom>
        </p:spPr>
        <p:txBody>
          <a:bodyPr wrap="square">
            <a:spAutoFit/>
          </a:bodyPr>
          <a:lstStyle/>
          <a:p>
            <a:pPr marL="361950" indent="-361950" algn="just">
              <a:buFont typeface="Wingdings" panose="05000000000000000000" pitchFamily="2" charset="2"/>
              <a:buChar char="@"/>
              <a:defRPr/>
            </a:pPr>
            <a:r>
              <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rPr>
              <a:t>Impact Assessment by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an independent agency</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5" name="Rectangle 4">
            <a:extLst>
              <a:ext uri="{FF2B5EF4-FFF2-40B4-BE49-F238E27FC236}">
                <a16:creationId xmlns:a16="http://schemas.microsoft.com/office/drawing/2014/main" id="{D9FBF8E1-47C7-4CAE-884A-70777083FBE7}"/>
              </a:ext>
            </a:extLst>
          </p:cNvPr>
          <p:cNvSpPr/>
          <p:nvPr/>
        </p:nvSpPr>
        <p:spPr>
          <a:xfrm>
            <a:off x="3313390" y="5118710"/>
            <a:ext cx="8116610" cy="769441"/>
          </a:xfrm>
          <a:prstGeom prst="rect">
            <a:avLst/>
          </a:prstGeom>
        </p:spPr>
        <p:txBody>
          <a:bodyPr wrap="square">
            <a:spAutoFit/>
          </a:bodyPr>
          <a:lstStyle/>
          <a:p>
            <a:pPr marL="361950" indent="-361950" algn="just">
              <a:buFont typeface="Wingdings" panose="05000000000000000000" pitchFamily="2" charset="2"/>
              <a:buChar char="@"/>
              <a:defRPr/>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The impact assessment reports shall be placed before the Board and shall be annexed to the Annual Report on CSR</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50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389928" y="2442768"/>
            <a:ext cx="8229598" cy="1538883"/>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As per MCA FAQs, a company is required to undertake impact assessment of the CSR projects completed on or after </a:t>
            </a: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22</a:t>
            </a:r>
            <a:r>
              <a:rPr lang="en-GB" sz="2400" b="1" baseline="30000" dirty="0">
                <a:solidFill>
                  <a:prstClr val="black"/>
                </a:solidFill>
                <a:latin typeface="Tahoma" panose="020B0604030504040204" pitchFamily="34" charset="0"/>
                <a:ea typeface="Tahoma" panose="020B0604030504040204" pitchFamily="34" charset="0"/>
                <a:cs typeface="Tahoma" panose="020B0604030504040204" pitchFamily="34" charset="0"/>
              </a:rPr>
              <a:t>nd</a:t>
            </a:r>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 January, 2021</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361950" indent="-361950" algn="just">
              <a:buFont typeface="Wingdings" panose="05000000000000000000" pitchFamily="2" charset="2"/>
              <a:buChar char="@"/>
              <a:defRPr/>
            </a:pPr>
            <a:endParaRPr lang="en-GB"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12" y="2662050"/>
            <a:ext cx="2335619" cy="2335619"/>
          </a:xfrm>
          <a:prstGeom prst="rect">
            <a:avLst/>
          </a:prstGeom>
        </p:spPr>
      </p:pic>
      <p:grpSp>
        <p:nvGrpSpPr>
          <p:cNvPr id="11" name="Group 10">
            <a:extLst>
              <a:ext uri="{FF2B5EF4-FFF2-40B4-BE49-F238E27FC236}">
                <a16:creationId xmlns:a16="http://schemas.microsoft.com/office/drawing/2014/main" id="{F11BB4BD-DD35-45AF-A440-1A6B4F54D7C0}"/>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32E87CF9-6325-4B68-BB88-E4F20B186ABD}"/>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a16="http://schemas.microsoft.com/office/drawing/2014/main" id="{19C5646D-40A1-4896-A682-9502DEF83D22}"/>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a:extLst>
                <a:ext uri="{FF2B5EF4-FFF2-40B4-BE49-F238E27FC236}">
                  <a16:creationId xmlns:a16="http://schemas.microsoft.com/office/drawing/2014/main" id="{725BB21E-9397-4093-B690-537CE11BB2E6}"/>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Impact Assessment</a:t>
              </a:r>
            </a:p>
          </p:txBody>
        </p:sp>
      </p:grpSp>
      <p:sp>
        <p:nvSpPr>
          <p:cNvPr id="2" name="Rectangle 1">
            <a:extLst>
              <a:ext uri="{FF2B5EF4-FFF2-40B4-BE49-F238E27FC236}">
                <a16:creationId xmlns:a16="http://schemas.microsoft.com/office/drawing/2014/main" id="{10448380-2446-4A61-83B2-DA85B23882C4}"/>
              </a:ext>
            </a:extLst>
          </p:cNvPr>
          <p:cNvSpPr/>
          <p:nvPr/>
        </p:nvSpPr>
        <p:spPr>
          <a:xfrm>
            <a:off x="3389928" y="3981651"/>
            <a:ext cx="8229598"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Further where CSR project is undertaken by two or more companies together, then the impact assessment can carried out by one company and cost can be shared</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1818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602526" y="3068484"/>
            <a:ext cx="6073577" cy="1496961"/>
          </a:xfrm>
        </p:spPr>
        <p:txBody>
          <a:bodyPr anchor="ctr" anchorCtr="0">
            <a:noAutofit/>
          </a:bodyPr>
          <a:lstStyle/>
          <a:p>
            <a:pPr algn="l"/>
            <a:r>
              <a:rPr lang="en-GB" sz="3200" b="1" dirty="0">
                <a:latin typeface="Tahoma" panose="020B0604030504040204" pitchFamily="34" charset="0"/>
                <a:ea typeface="Tahoma" panose="020B0604030504040204" pitchFamily="34" charset="0"/>
                <a:cs typeface="Tahoma" panose="020B0604030504040204" pitchFamily="34" charset="0"/>
              </a:rPr>
              <a:t>Carry forward</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AA4CDE4D-D4C7-4B63-A6F0-F6F82B6A67B5}"/>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675583" y="1955331"/>
            <a:ext cx="1249579" cy="1280819"/>
          </a:xfrm>
          <a:prstGeom prst="rect">
            <a:avLst/>
          </a:prstGeom>
        </p:spPr>
      </p:pic>
    </p:spTree>
    <p:extLst>
      <p:ext uri="{BB962C8B-B14F-4D97-AF65-F5344CB8AC3E}">
        <p14:creationId xmlns:p14="http://schemas.microsoft.com/office/powerpoint/2010/main" val="2666993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070222" y="2518972"/>
            <a:ext cx="8543927" cy="1200329"/>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FAQs clarifies that no carry forward shall be allowed for the excess amount spent, if any, in financial years prior to FY 2020-21.</a:t>
            </a:r>
          </a:p>
        </p:txBody>
      </p:sp>
      <p:grpSp>
        <p:nvGrpSpPr>
          <p:cNvPr id="8" name="Group 7">
            <a:extLst>
              <a:ext uri="{FF2B5EF4-FFF2-40B4-BE49-F238E27FC236}">
                <a16:creationId xmlns:a16="http://schemas.microsoft.com/office/drawing/2014/main" id="{F3F9B6B7-BDCD-44DA-B1F3-F614C80EFE84}"/>
              </a:ext>
            </a:extLst>
          </p:cNvPr>
          <p:cNvGrpSpPr/>
          <p:nvPr/>
        </p:nvGrpSpPr>
        <p:grpSpPr>
          <a:xfrm>
            <a:off x="-19050" y="313576"/>
            <a:ext cx="10242550" cy="754743"/>
            <a:chOff x="-19050" y="377371"/>
            <a:chExt cx="10242550" cy="754743"/>
          </a:xfrm>
        </p:grpSpPr>
        <p:sp>
          <p:nvSpPr>
            <p:cNvPr id="11" name="Rectangle: Rounded Corners 10">
              <a:extLst>
                <a:ext uri="{FF2B5EF4-FFF2-40B4-BE49-F238E27FC236}">
                  <a16:creationId xmlns:a16="http://schemas.microsoft.com/office/drawing/2014/main" id="{A06E3CC6-DEBC-4AE6-930E-582A53E5FCCB}"/>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Rounded Corners 11">
              <a:extLst>
                <a:ext uri="{FF2B5EF4-FFF2-40B4-BE49-F238E27FC236}">
                  <a16:creationId xmlns:a16="http://schemas.microsoft.com/office/drawing/2014/main" id="{7C014131-9AF5-4B3B-B201-CF82D01D55B7}"/>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TextBox 12">
              <a:extLst>
                <a:ext uri="{FF2B5EF4-FFF2-40B4-BE49-F238E27FC236}">
                  <a16:creationId xmlns:a16="http://schemas.microsoft.com/office/drawing/2014/main" id="{E671215D-1587-4A30-8EA2-6B829A38728D}"/>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Carry forward and set off -excess CSR expenditure</a:t>
              </a:r>
            </a:p>
          </p:txBody>
        </p:sp>
      </p:grpSp>
      <p:pic>
        <p:nvPicPr>
          <p:cNvPr id="10" name="Picture 9">
            <a:extLst>
              <a:ext uri="{FF2B5EF4-FFF2-40B4-BE49-F238E27FC236}">
                <a16:creationId xmlns:a16="http://schemas.microsoft.com/office/drawing/2014/main" id="{AA4CDE4D-D4C7-4B63-A6F0-F6F82B6A67B5}"/>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77850" y="2712568"/>
            <a:ext cx="2064982" cy="2116607"/>
          </a:xfrm>
          <a:prstGeom prst="rect">
            <a:avLst/>
          </a:prstGeom>
        </p:spPr>
      </p:pic>
      <p:sp>
        <p:nvSpPr>
          <p:cNvPr id="2" name="Rectangle 1">
            <a:extLst>
              <a:ext uri="{FF2B5EF4-FFF2-40B4-BE49-F238E27FC236}">
                <a16:creationId xmlns:a16="http://schemas.microsoft.com/office/drawing/2014/main" id="{FD1CEB9C-3366-48D6-B9B4-9A553D90AC1B}"/>
              </a:ext>
            </a:extLst>
          </p:cNvPr>
          <p:cNvSpPr/>
          <p:nvPr/>
        </p:nvSpPr>
        <p:spPr>
          <a:xfrm>
            <a:off x="3070222" y="3998178"/>
            <a:ext cx="8664577" cy="830997"/>
          </a:xfrm>
          <a:prstGeom prst="rect">
            <a:avLst/>
          </a:prstGeom>
        </p:spPr>
        <p:txBody>
          <a:bodyPr wrap="square">
            <a:spAutoFit/>
          </a:bodyPr>
          <a:lstStyle/>
          <a:p>
            <a:pPr marL="361950" indent="-361950" algn="just">
              <a:buFont typeface="Wingdings" panose="05000000000000000000" pitchFamily="2" charset="2"/>
              <a:buChar cha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Please take note no carry forward will be allowed for voluntary CSR expenditure.</a:t>
            </a:r>
          </a:p>
        </p:txBody>
      </p:sp>
    </p:spTree>
    <p:extLst>
      <p:ext uri="{BB962C8B-B14F-4D97-AF65-F5344CB8AC3E}">
        <p14:creationId xmlns:p14="http://schemas.microsoft.com/office/powerpoint/2010/main" val="38808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1179852" y="5241021"/>
            <a:ext cx="10257405" cy="830997"/>
          </a:xfrm>
          <a:prstGeom prst="rect">
            <a:avLst/>
          </a:prstGeom>
          <a:noFill/>
        </p:spPr>
        <p:txBody>
          <a:bodyPr wrap="square" rtlCol="0">
            <a:spAutoFit/>
          </a:bodyPr>
          <a:lstStyle/>
          <a:p>
            <a:pPr algn="ctr">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Whether carry forward will be allowed, where  average net profits for last 3 financial years is in negative and company still under CSR expenditure?</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F3F9B6B7-BDCD-44DA-B1F3-F614C80EFE84}"/>
              </a:ext>
            </a:extLst>
          </p:cNvPr>
          <p:cNvGrpSpPr/>
          <p:nvPr/>
        </p:nvGrpSpPr>
        <p:grpSpPr>
          <a:xfrm>
            <a:off x="-19050" y="313576"/>
            <a:ext cx="10242550" cy="754743"/>
            <a:chOff x="-19050" y="377371"/>
            <a:chExt cx="10242550" cy="754743"/>
          </a:xfrm>
        </p:grpSpPr>
        <p:sp>
          <p:nvSpPr>
            <p:cNvPr id="11" name="Rectangle: Rounded Corners 10">
              <a:extLst>
                <a:ext uri="{FF2B5EF4-FFF2-40B4-BE49-F238E27FC236}">
                  <a16:creationId xmlns:a16="http://schemas.microsoft.com/office/drawing/2014/main" id="{A06E3CC6-DEBC-4AE6-930E-582A53E5FCCB}"/>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Rounded Corners 11">
              <a:extLst>
                <a:ext uri="{FF2B5EF4-FFF2-40B4-BE49-F238E27FC236}">
                  <a16:creationId xmlns:a16="http://schemas.microsoft.com/office/drawing/2014/main" id="{7C014131-9AF5-4B3B-B201-CF82D01D55B7}"/>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TextBox 12">
              <a:extLst>
                <a:ext uri="{FF2B5EF4-FFF2-40B4-BE49-F238E27FC236}">
                  <a16:creationId xmlns:a16="http://schemas.microsoft.com/office/drawing/2014/main" id="{E671215D-1587-4A30-8EA2-6B829A38728D}"/>
                </a:ext>
              </a:extLst>
            </p:cNvPr>
            <p:cNvSpPr txBox="1"/>
            <p:nvPr/>
          </p:nvSpPr>
          <p:spPr>
            <a:xfrm>
              <a:off x="577850" y="508520"/>
              <a:ext cx="9645650" cy="461665"/>
            </a:xfrm>
            <a:prstGeom prst="rect">
              <a:avLst/>
            </a:prstGeom>
            <a:noFill/>
          </p:spPr>
          <p:txBody>
            <a:bodyPr wrap="square" rtlCol="0">
              <a:spAutoFit/>
            </a:bodyPr>
            <a:lstStyle/>
            <a:p>
              <a:r>
                <a:rPr lang="en-GB" sz="2400" b="1" dirty="0">
                  <a:solidFill>
                    <a:prstClr val="black"/>
                  </a:solidFill>
                  <a:latin typeface="Tahoma" panose="020B0604030504040204" pitchFamily="34" charset="0"/>
                  <a:ea typeface="Tahoma" panose="020B0604030504040204" pitchFamily="34" charset="0"/>
                  <a:cs typeface="Tahoma" panose="020B0604030504040204" pitchFamily="34" charset="0"/>
                </a:rPr>
                <a:t>Carry forward and set off -excess CSR expenditure</a:t>
              </a:r>
            </a:p>
          </p:txBody>
        </p:sp>
      </p:grpSp>
      <p:pic>
        <p:nvPicPr>
          <p:cNvPr id="15" name="Picture 14">
            <a:extLst>
              <a:ext uri="{FF2B5EF4-FFF2-40B4-BE49-F238E27FC236}">
                <a16:creationId xmlns:a16="http://schemas.microsoft.com/office/drawing/2014/main" id="{AFF39F38-AA55-4F9F-B76A-DB486F3010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5" r="10205"/>
          <a:stretch/>
        </p:blipFill>
        <p:spPr>
          <a:xfrm>
            <a:off x="4900613" y="1631824"/>
            <a:ext cx="2343148" cy="3299262"/>
          </a:xfrm>
          <a:prstGeom prst="rect">
            <a:avLst/>
          </a:prstGeom>
        </p:spPr>
      </p:pic>
    </p:spTree>
    <p:extLst>
      <p:ext uri="{BB962C8B-B14F-4D97-AF65-F5344CB8AC3E}">
        <p14:creationId xmlns:p14="http://schemas.microsoft.com/office/powerpoint/2010/main" val="1973543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40C679B-7733-49EB-B411-F60D9D40243E}"/>
              </a:ext>
            </a:extLst>
          </p:cNvPr>
          <p:cNvSpPr/>
          <p:nvPr/>
        </p:nvSpPr>
        <p:spPr>
          <a:xfrm>
            <a:off x="1660746" y="3983426"/>
            <a:ext cx="2381511" cy="369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97B13D-D49F-4E32-B468-F50741A619C2}"/>
              </a:ext>
            </a:extLst>
          </p:cNvPr>
          <p:cNvSpPr/>
          <p:nvPr/>
        </p:nvSpPr>
        <p:spPr>
          <a:xfrm>
            <a:off x="0" y="6213231"/>
            <a:ext cx="12192000" cy="644769"/>
          </a:xfrm>
          <a:prstGeom prst="rect">
            <a:avLst/>
          </a:prstGeom>
          <a:solidFill>
            <a:srgbClr val="E4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A62398-BBE4-4626-B8DB-0393DA4ED885}"/>
              </a:ext>
            </a:extLst>
          </p:cNvPr>
          <p:cNvSpPr txBox="1"/>
          <p:nvPr/>
        </p:nvSpPr>
        <p:spPr>
          <a:xfrm>
            <a:off x="447094" y="1859340"/>
            <a:ext cx="6338278" cy="1323439"/>
          </a:xfrm>
          <a:prstGeom prst="rect">
            <a:avLst/>
          </a:prstGeom>
          <a:noFill/>
        </p:spPr>
        <p:txBody>
          <a:bodyPr wrap="square" rtlCol="0">
            <a:spAutoFit/>
          </a:bodyPr>
          <a:lstStyle/>
          <a:p>
            <a:r>
              <a:rPr lang="en-US" sz="8000" b="1" dirty="0">
                <a:solidFill>
                  <a:srgbClr val="D50032"/>
                </a:solidFill>
                <a:latin typeface="Blogger Sans"/>
                <a:ea typeface="+mj-ea"/>
                <a:cs typeface="+mj-cs"/>
              </a:rPr>
              <a:t>THANK</a:t>
            </a:r>
            <a:r>
              <a:rPr lang="en-US" sz="8000" b="1" dirty="0">
                <a:solidFill>
                  <a:srgbClr val="E31B33"/>
                </a:solidFill>
                <a:latin typeface="Century Schoolbook" pitchFamily="18" charset="0"/>
              </a:rPr>
              <a:t> </a:t>
            </a:r>
            <a:r>
              <a:rPr lang="en-US" sz="8000" b="1" dirty="0">
                <a:solidFill>
                  <a:srgbClr val="D50032"/>
                </a:solidFill>
                <a:latin typeface="Blogger Sans"/>
                <a:ea typeface="+mj-ea"/>
                <a:cs typeface="+mj-cs"/>
              </a:rPr>
              <a:t>YOU</a:t>
            </a:r>
          </a:p>
        </p:txBody>
      </p:sp>
      <p:pic>
        <p:nvPicPr>
          <p:cNvPr id="16" name="Picture 15">
            <a:extLst>
              <a:ext uri="{FF2B5EF4-FFF2-40B4-BE49-F238E27FC236}">
                <a16:creationId xmlns:a16="http://schemas.microsoft.com/office/drawing/2014/main" id="{7848EE71-8407-824A-8965-70A4CC46E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156" y="469587"/>
            <a:ext cx="2233358" cy="575114"/>
          </a:xfrm>
          <a:prstGeom prst="rect">
            <a:avLst/>
          </a:prstGeom>
        </p:spPr>
      </p:pic>
      <p:sp>
        <p:nvSpPr>
          <p:cNvPr id="19" name="Rectangle: Rounded Corners 18">
            <a:extLst>
              <a:ext uri="{FF2B5EF4-FFF2-40B4-BE49-F238E27FC236}">
                <a16:creationId xmlns:a16="http://schemas.microsoft.com/office/drawing/2014/main" id="{07E62FD2-9AD8-4EE2-B70A-E4424CDFA462}"/>
              </a:ext>
            </a:extLst>
          </p:cNvPr>
          <p:cNvSpPr/>
          <p:nvPr/>
        </p:nvSpPr>
        <p:spPr>
          <a:xfrm>
            <a:off x="1579172" y="3675222"/>
            <a:ext cx="4201869" cy="2622015"/>
          </a:xfrm>
          <a:prstGeom prst="roundRect">
            <a:avLst>
              <a:gd name="adj" fmla="val 490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EAC41C0-0E22-4081-93C8-0353EA36DB36}"/>
              </a:ext>
            </a:extLst>
          </p:cNvPr>
          <p:cNvSpPr txBox="1"/>
          <p:nvPr/>
        </p:nvSpPr>
        <p:spPr>
          <a:xfrm>
            <a:off x="1660746" y="3912306"/>
            <a:ext cx="4120295" cy="1077218"/>
          </a:xfrm>
          <a:prstGeom prst="rect">
            <a:avLst/>
          </a:prstGeom>
          <a:noFill/>
        </p:spPr>
        <p:txBody>
          <a:bodyPr wrap="square" rtlCol="0">
            <a:spAutoFit/>
          </a:bodyPr>
          <a:lstStyle/>
          <a:p>
            <a:pPr>
              <a:spcAft>
                <a:spcPts val="1200"/>
              </a:spcAft>
            </a:pPr>
            <a:r>
              <a:rPr lang="en-US"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Ankit Singhi</a:t>
            </a:r>
          </a:p>
          <a:p>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Head- Corporate Affairs &amp; Compliances</a:t>
            </a:r>
          </a:p>
          <a:p>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Corporate Professionals</a:t>
            </a:r>
          </a:p>
        </p:txBody>
      </p:sp>
    </p:spTree>
    <p:extLst>
      <p:ext uri="{BB962C8B-B14F-4D97-AF65-F5344CB8AC3E}">
        <p14:creationId xmlns:p14="http://schemas.microsoft.com/office/powerpoint/2010/main" val="247803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870960" y="3799452"/>
            <a:ext cx="8229598" cy="2462213"/>
          </a:xfrm>
          <a:prstGeom prst="rect">
            <a:avLst/>
          </a:prstGeom>
          <a:noFill/>
        </p:spPr>
        <p:txBody>
          <a:bodyPr wrap="square" rtlCol="0">
            <a:spAutoFit/>
          </a:bodyPr>
          <a:lstStyle/>
          <a:p>
            <a:pPr marL="361950" lvl="0" indent="-361950" algn="just">
              <a:buFont typeface="Wingdings" panose="05000000000000000000" pitchFamily="2" charset="2"/>
              <a:buChar char="@"/>
              <a:defRPr/>
            </a:pPr>
            <a:endParaRPr lang="en-GB" sz="2200" dirty="0">
              <a:latin typeface="Tahoma" panose="020B0604030504040204" pitchFamily="34" charset="0"/>
              <a:ea typeface="Tahoma" panose="020B0604030504040204" pitchFamily="34" charset="0"/>
              <a:cs typeface="Tahoma" panose="020B0604030504040204" pitchFamily="34" charset="0"/>
            </a:endParaRPr>
          </a:p>
          <a:p>
            <a:pPr marL="361950" lvl="0" indent="-361950" algn="just">
              <a:buFont typeface="Wingdings" panose="05000000000000000000" pitchFamily="2" charset="2"/>
              <a:buChar char="@"/>
              <a:defRPr/>
            </a:pPr>
            <a:endParaRPr lang="en-GB" sz="2200" dirty="0">
              <a:latin typeface="Tahoma" panose="020B0604030504040204" pitchFamily="34" charset="0"/>
              <a:ea typeface="Tahoma" panose="020B0604030504040204" pitchFamily="34" charset="0"/>
              <a:cs typeface="Tahoma" panose="020B0604030504040204" pitchFamily="34" charset="0"/>
            </a:endParaRPr>
          </a:p>
          <a:p>
            <a:pPr marL="361950" lvl="0" indent="-361950" algn="just">
              <a:buFont typeface="Wingdings" panose="05000000000000000000" pitchFamily="2" charset="2"/>
              <a:buChar char="@"/>
              <a:defRPr/>
            </a:pPr>
            <a:r>
              <a:rPr lang="en-GB" sz="2200" dirty="0">
                <a:latin typeface="Tahoma" panose="020B0604030504040204" pitchFamily="34" charset="0"/>
                <a:ea typeface="Tahoma" panose="020B0604030504040204" pitchFamily="34" charset="0"/>
                <a:cs typeface="Tahoma" panose="020B0604030504040204" pitchFamily="34" charset="0"/>
              </a:rPr>
              <a:t>Amendment Act clarified that Net Profit, for purpose of Section 135, shall mean following: </a:t>
            </a:r>
          </a:p>
          <a:p>
            <a:pPr marL="725488" lvl="0" indent="-342900" algn="just">
              <a:buFont typeface="Arial" panose="020B0604020202020204" pitchFamily="34" charset="0"/>
              <a:buChar char="•"/>
              <a:defRPr/>
            </a:pPr>
            <a:r>
              <a:rPr lang="en-GB" sz="2200" dirty="0">
                <a:latin typeface="Tahoma" panose="020B0604030504040204" pitchFamily="34" charset="0"/>
                <a:ea typeface="Tahoma" panose="020B0604030504040204" pitchFamily="34" charset="0"/>
                <a:cs typeface="Tahoma" panose="020B0604030504040204" pitchFamily="34" charset="0"/>
              </a:rPr>
              <a:t>Net profit be calculated in accordance with the provisions of section 198;</a:t>
            </a:r>
          </a:p>
          <a:p>
            <a:pPr marL="725488" lvl="0" indent="-342900" algn="just">
              <a:buFont typeface="Arial" panose="020B0604020202020204" pitchFamily="34" charset="0"/>
              <a:buChar char="•"/>
              <a:defRPr/>
            </a:pPr>
            <a:r>
              <a:rPr lang="en-GB" sz="2200" dirty="0">
                <a:latin typeface="Tahoma" panose="020B0604030504040204" pitchFamily="34" charset="0"/>
                <a:ea typeface="Tahoma" panose="020B0604030504040204" pitchFamily="34" charset="0"/>
                <a:cs typeface="Tahoma" panose="020B0604030504040204" pitchFamily="34" charset="0"/>
              </a:rPr>
              <a:t>Adjustments as provided under the Rules.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65" y="2275021"/>
            <a:ext cx="3037960" cy="3037960"/>
          </a:xfrm>
          <a:prstGeom prst="rect">
            <a:avLst/>
          </a:prstGeom>
        </p:spPr>
      </p:pic>
      <p:grpSp>
        <p:nvGrpSpPr>
          <p:cNvPr id="11" name="Group 10">
            <a:extLst>
              <a:ext uri="{FF2B5EF4-FFF2-40B4-BE49-F238E27FC236}">
                <a16:creationId xmlns:a16="http://schemas.microsoft.com/office/drawing/2014/main" id="{F028EA61-C3EC-4C22-9FE8-1E34C7C8F019}"/>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A1A91E61-66F3-414A-924E-69658FAE404E}"/>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189FB00-777D-44E4-8008-F74B851EE8CF}"/>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1F22DF6-E01F-473C-86F6-659CDD80E237}"/>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Net Profits under CSR</a:t>
              </a:r>
            </a:p>
          </p:txBody>
        </p:sp>
      </p:grpSp>
      <p:sp>
        <p:nvSpPr>
          <p:cNvPr id="2" name="Rectangle 1">
            <a:extLst>
              <a:ext uri="{FF2B5EF4-FFF2-40B4-BE49-F238E27FC236}">
                <a16:creationId xmlns:a16="http://schemas.microsoft.com/office/drawing/2014/main" id="{AFBB6CDE-E719-4943-B3C0-0FF25F4967F0}"/>
              </a:ext>
            </a:extLst>
          </p:cNvPr>
          <p:cNvSpPr/>
          <p:nvPr/>
        </p:nvSpPr>
        <p:spPr>
          <a:xfrm>
            <a:off x="3764279" y="1600090"/>
            <a:ext cx="8229597" cy="1446550"/>
          </a:xfrm>
          <a:prstGeom prst="rect">
            <a:avLst/>
          </a:prstGeom>
        </p:spPr>
        <p:txBody>
          <a:bodyPr wrap="square">
            <a:spAutoFit/>
          </a:bodyPr>
          <a:lstStyle/>
          <a:p>
            <a:pPr marL="361950" indent="-361950" algn="just">
              <a:buFont typeface="Wingdings" panose="05000000000000000000" pitchFamily="2" charset="2"/>
              <a:buChar char="@"/>
              <a:defRPr/>
            </a:pPr>
            <a:r>
              <a:rPr lang="en-GB" sz="2200" dirty="0">
                <a:latin typeface="Tahoma" panose="020B0604030504040204" pitchFamily="34" charset="0"/>
                <a:ea typeface="Tahoma" panose="020B0604030504040204" pitchFamily="34" charset="0"/>
                <a:cs typeface="Tahoma" panose="020B0604030504040204" pitchFamily="34" charset="0"/>
              </a:rPr>
              <a:t>Net Profit calculation is required </a:t>
            </a:r>
          </a:p>
          <a:p>
            <a:pPr marL="808038" indent="-361950" algn="just">
              <a:buFont typeface="Arial" panose="020B0604020202020204" pitchFamily="34" charset="0"/>
              <a:buChar char="•"/>
              <a:defRPr/>
            </a:pPr>
            <a:r>
              <a:rPr lang="en-GB" sz="2200" dirty="0">
                <a:latin typeface="Tahoma" panose="020B0604030504040204" pitchFamily="34" charset="0"/>
                <a:ea typeface="Tahoma" panose="020B0604030504040204" pitchFamily="34" charset="0"/>
                <a:cs typeface="Tahoma" panose="020B0604030504040204" pitchFamily="34" charset="0"/>
              </a:rPr>
              <a:t>For the purpose of determining eligibility to comply Section 135;</a:t>
            </a:r>
          </a:p>
          <a:p>
            <a:pPr marL="808038" indent="-361950" algn="just">
              <a:buFont typeface="Arial" panose="020B0604020202020204" pitchFamily="34" charset="0"/>
              <a:buChar char="•"/>
              <a:defRPr/>
            </a:pPr>
            <a:r>
              <a:rPr lang="en-GB" sz="2200" dirty="0">
                <a:latin typeface="Tahoma" panose="020B0604030504040204" pitchFamily="34" charset="0"/>
                <a:ea typeface="Tahoma" panose="020B0604030504040204" pitchFamily="34" charset="0"/>
                <a:cs typeface="Tahoma" panose="020B0604030504040204" pitchFamily="34" charset="0"/>
              </a:rPr>
              <a:t>For purpose of calculating amount of CSR expenditure </a:t>
            </a:r>
          </a:p>
        </p:txBody>
      </p:sp>
      <p:sp>
        <p:nvSpPr>
          <p:cNvPr id="3" name="Rectangle 2">
            <a:extLst>
              <a:ext uri="{FF2B5EF4-FFF2-40B4-BE49-F238E27FC236}">
                <a16:creationId xmlns:a16="http://schemas.microsoft.com/office/drawing/2014/main" id="{6E834E63-C75A-4DBE-8D36-A4544AFC6198}"/>
              </a:ext>
            </a:extLst>
          </p:cNvPr>
          <p:cNvSpPr/>
          <p:nvPr/>
        </p:nvSpPr>
        <p:spPr>
          <a:xfrm>
            <a:off x="3764279" y="3218045"/>
            <a:ext cx="8122916" cy="1107996"/>
          </a:xfrm>
          <a:prstGeom prst="rect">
            <a:avLst/>
          </a:prstGeom>
        </p:spPr>
        <p:txBody>
          <a:bodyPr wrap="square">
            <a:spAutoFit/>
          </a:bodyPr>
          <a:lstStyle/>
          <a:p>
            <a:pPr marL="361950" lvl="0" indent="-361950" algn="just">
              <a:buFont typeface="Wingdings" panose="05000000000000000000" pitchFamily="2" charset="2"/>
              <a:buChar char="@"/>
              <a:defRPr/>
            </a:pPr>
            <a:r>
              <a:rPr lang="en-GB" sz="2200" dirty="0">
                <a:latin typeface="Tahoma" panose="020B0604030504040204" pitchFamily="34" charset="0"/>
                <a:ea typeface="Tahoma" panose="020B0604030504040204" pitchFamily="34" charset="0"/>
                <a:cs typeface="Tahoma" panose="020B0604030504040204" pitchFamily="34" charset="0"/>
              </a:rPr>
              <a:t>Before the Companies (Amendment) Act, 2017, there was of confusion with respect to manner of calculation Net Profit under Section 135</a:t>
            </a:r>
            <a:r>
              <a:rPr lang="en-GB"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5728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sp>
        <p:nvSpPr>
          <p:cNvPr id="25" name="TextBox 24"/>
          <p:cNvSpPr txBox="1"/>
          <p:nvPr/>
        </p:nvSpPr>
        <p:spPr>
          <a:xfrm>
            <a:off x="3537082" y="2128346"/>
            <a:ext cx="8229598" cy="1938992"/>
          </a:xfrm>
          <a:prstGeom prst="rect">
            <a:avLst/>
          </a:prstGeom>
          <a:noFill/>
        </p:spPr>
        <p:txBody>
          <a:bodyPr wrap="square" rtlCol="0">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But still even today, some companies follow different practice of calculating net profits for eligibility and for undertaking CSR expenditure. </a:t>
            </a:r>
          </a:p>
          <a:p>
            <a:pPr algn="ju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1950" indent="-361950" algn="just">
              <a:buFont typeface="Wingdings" panose="05000000000000000000" pitchFamily="2" charset="2"/>
              <a:buChar char="@"/>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F11BB4BD-DD35-45AF-A440-1A6B4F54D7C0}"/>
              </a:ext>
            </a:extLst>
          </p:cNvPr>
          <p:cNvGrpSpPr/>
          <p:nvPr/>
        </p:nvGrpSpPr>
        <p:grpSpPr>
          <a:xfrm>
            <a:off x="-19050" y="345473"/>
            <a:ext cx="10242550" cy="754743"/>
            <a:chOff x="-19050" y="377371"/>
            <a:chExt cx="10242550" cy="754743"/>
          </a:xfrm>
        </p:grpSpPr>
        <p:sp>
          <p:nvSpPr>
            <p:cNvPr id="12" name="Rectangle: Rounded Corners 11">
              <a:extLst>
                <a:ext uri="{FF2B5EF4-FFF2-40B4-BE49-F238E27FC236}">
                  <a16:creationId xmlns:a16="http://schemas.microsoft.com/office/drawing/2014/main" id="{32E87CF9-6325-4B68-BB88-E4F20B186ABD}"/>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a16="http://schemas.microsoft.com/office/drawing/2014/main" id="{19C5646D-40A1-4896-A682-9502DEF83D22}"/>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a:extLst>
                <a:ext uri="{FF2B5EF4-FFF2-40B4-BE49-F238E27FC236}">
                  <a16:creationId xmlns:a16="http://schemas.microsoft.com/office/drawing/2014/main" id="{725BB21E-9397-4093-B690-537CE11BB2E6}"/>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Average Net Profits</a:t>
              </a:r>
            </a:p>
          </p:txBody>
        </p:sp>
      </p:gr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sp>
        <p:nvSpPr>
          <p:cNvPr id="3" name="Rectangle 2">
            <a:extLst>
              <a:ext uri="{FF2B5EF4-FFF2-40B4-BE49-F238E27FC236}">
                <a16:creationId xmlns:a16="http://schemas.microsoft.com/office/drawing/2014/main" id="{D5BB4E09-DA9D-4DD7-9282-6719A23BA32D}"/>
              </a:ext>
            </a:extLst>
          </p:cNvPr>
          <p:cNvSpPr/>
          <p:nvPr/>
        </p:nvSpPr>
        <p:spPr>
          <a:xfrm>
            <a:off x="3537082" y="3744575"/>
            <a:ext cx="8229598" cy="1200329"/>
          </a:xfrm>
          <a:prstGeom prst="rect">
            <a:avLst/>
          </a:prstGeom>
        </p:spPr>
        <p:txBody>
          <a:bodyPr wrap="square">
            <a:spAutoFit/>
          </a:bodyPr>
          <a:lstStyle/>
          <a:p>
            <a:pPr marL="361950" indent="-361950" algn="just">
              <a:buFont typeface="Wingdings" panose="05000000000000000000" pitchFamily="2" charset="2"/>
              <a:buChar char="@"/>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MCA </a:t>
            </a:r>
            <a:r>
              <a:rPr lang="en-GB" sz="2400">
                <a:solidFill>
                  <a:prstClr val="black"/>
                </a:solidFill>
                <a:latin typeface="Tahoma" panose="020B0604030504040204" pitchFamily="34" charset="0"/>
                <a:ea typeface="Tahoma" panose="020B0604030504040204" pitchFamily="34" charset="0"/>
                <a:cs typeface="Tahoma" panose="020B0604030504040204" pitchFamily="34" charset="0"/>
              </a:rPr>
              <a:t>has clarified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that net profits will be calculated as per Section 198 and exclusions outlined in the CSR Rules.</a:t>
            </a:r>
          </a:p>
        </p:txBody>
      </p:sp>
    </p:spTree>
    <p:extLst>
      <p:ext uri="{BB962C8B-B14F-4D97-AF65-F5344CB8AC3E}">
        <p14:creationId xmlns:p14="http://schemas.microsoft.com/office/powerpoint/2010/main" val="36742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8"/>
            <a:ext cx="3989139" cy="993051"/>
          </a:xfrm>
        </p:spPr>
        <p:txBody>
          <a:bodyPr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rPr>
              <a:t>CSR Funds</a:t>
            </a: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332BEFED-5BE4-4BCE-9823-BB892AACA3C8}"/>
              </a:ext>
            </a:extLst>
          </p:cNvPr>
          <p:cNvPicPr>
            <a:picLocks noChangeAspect="1"/>
          </p:cNvPicPr>
          <p:nvPr/>
        </p:nvPicPr>
        <p:blipFill rotWithShape="1">
          <a:blip r:embed="rId5">
            <a:extLst>
              <a:ext uri="{28A0092B-C50C-407E-A947-70E740481C1C}">
                <a14:useLocalDpi xmlns:a14="http://schemas.microsoft.com/office/drawing/2010/main" val="0"/>
              </a:ext>
            </a:extLst>
          </a:blip>
          <a:srcRect t="12778" b="11941"/>
          <a:stretch/>
        </p:blipFill>
        <p:spPr>
          <a:xfrm>
            <a:off x="1004719" y="2187339"/>
            <a:ext cx="1125856" cy="847558"/>
          </a:xfrm>
          <a:prstGeom prst="rect">
            <a:avLst/>
          </a:prstGeom>
        </p:spPr>
      </p:pic>
    </p:spTree>
    <p:extLst>
      <p:ext uri="{BB962C8B-B14F-4D97-AF65-F5344CB8AC3E}">
        <p14:creationId xmlns:p14="http://schemas.microsoft.com/office/powerpoint/2010/main" val="415770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6125"/>
          <a:stretch/>
        </p:blipFill>
        <p:spPr>
          <a:xfrm>
            <a:off x="209385" y="6164316"/>
            <a:ext cx="511600" cy="55179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2778" b="11941"/>
          <a:stretch/>
        </p:blipFill>
        <p:spPr>
          <a:xfrm>
            <a:off x="-232914" y="2128346"/>
            <a:ext cx="3539226" cy="2664372"/>
          </a:xfrm>
          <a:prstGeom prst="rect">
            <a:avLst/>
          </a:prstGeom>
        </p:spPr>
      </p:pic>
      <p:grpSp>
        <p:nvGrpSpPr>
          <p:cNvPr id="15" name="Group 14">
            <a:extLst>
              <a:ext uri="{FF2B5EF4-FFF2-40B4-BE49-F238E27FC236}">
                <a16:creationId xmlns:a16="http://schemas.microsoft.com/office/drawing/2014/main" id="{37D7072B-D426-4D2F-BB5A-C8076CAFB9F3}"/>
              </a:ext>
            </a:extLst>
          </p:cNvPr>
          <p:cNvGrpSpPr/>
          <p:nvPr/>
        </p:nvGrpSpPr>
        <p:grpSpPr>
          <a:xfrm>
            <a:off x="-19050" y="313575"/>
            <a:ext cx="10242550" cy="754743"/>
            <a:chOff x="-19050" y="377371"/>
            <a:chExt cx="10242550" cy="754743"/>
          </a:xfrm>
        </p:grpSpPr>
        <p:sp>
          <p:nvSpPr>
            <p:cNvPr id="16" name="Rectangle: Rounded Corners 15">
              <a:extLst>
                <a:ext uri="{FF2B5EF4-FFF2-40B4-BE49-F238E27FC236}">
                  <a16:creationId xmlns:a16="http://schemas.microsoft.com/office/drawing/2014/main" id="{7FBED066-3BA1-4C2C-BED0-57C791FE119C}"/>
                </a:ext>
              </a:extLst>
            </p:cNvPr>
            <p:cNvSpPr/>
            <p:nvPr/>
          </p:nvSpPr>
          <p:spPr>
            <a:xfrm>
              <a:off x="168293" y="492124"/>
              <a:ext cx="222214" cy="525236"/>
            </a:xfrm>
            <a:prstGeom prst="roundRect">
              <a:avLst>
                <a:gd name="adj" fmla="val 15709"/>
              </a:avLst>
            </a:prstGeom>
            <a:solidFill>
              <a:srgbClr val="2A2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E17895-916E-47AE-8E1C-39E954A62A03}"/>
                </a:ext>
              </a:extLst>
            </p:cNvPr>
            <p:cNvSpPr/>
            <p:nvPr/>
          </p:nvSpPr>
          <p:spPr>
            <a:xfrm>
              <a:off x="-19050" y="377371"/>
              <a:ext cx="298450" cy="754743"/>
            </a:xfrm>
            <a:prstGeom prst="roundRect">
              <a:avLst>
                <a:gd name="adj" fmla="val 8712"/>
              </a:avLst>
            </a:prstGeom>
            <a:solidFill>
              <a:srgbClr val="EB1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C72529-8474-46CB-96B2-D9519FD23B2D}"/>
                </a:ext>
              </a:extLst>
            </p:cNvPr>
            <p:cNvSpPr txBox="1"/>
            <p:nvPr/>
          </p:nvSpPr>
          <p:spPr>
            <a:xfrm>
              <a:off x="577850" y="508520"/>
              <a:ext cx="9645650" cy="461665"/>
            </a:xfrm>
            <a:prstGeom prst="rect">
              <a:avLst/>
            </a:prstGeom>
            <a:noFill/>
          </p:spPr>
          <p:txBody>
            <a:bodyPr wrap="square" rtlCol="0">
              <a:spAutoFit/>
            </a:bodyPr>
            <a:lstStyle/>
            <a:p>
              <a:r>
                <a:rPr lang="en-GB" sz="2400" b="1" dirty="0">
                  <a:solidFill>
                    <a:srgbClr val="2A2732"/>
                  </a:solidFill>
                  <a:latin typeface="Tahoma" panose="020B0604030504040204" pitchFamily="34" charset="0"/>
                  <a:ea typeface="Tahoma" panose="020B0604030504040204" pitchFamily="34" charset="0"/>
                  <a:cs typeface="Tahoma" panose="020B0604030504040204" pitchFamily="34" charset="0"/>
                </a:rPr>
                <a:t>CSR Funds</a:t>
              </a:r>
            </a:p>
          </p:txBody>
        </p:sp>
      </p:grpSp>
      <p:sp>
        <p:nvSpPr>
          <p:cNvPr id="10" name="TextBox 9">
            <a:extLst>
              <a:ext uri="{FF2B5EF4-FFF2-40B4-BE49-F238E27FC236}">
                <a16:creationId xmlns:a16="http://schemas.microsoft.com/office/drawing/2014/main" id="{76D68BDF-9C3B-46DF-9D6A-7B7B147CED01}"/>
              </a:ext>
            </a:extLst>
          </p:cNvPr>
          <p:cNvSpPr txBox="1"/>
          <p:nvPr/>
        </p:nvSpPr>
        <p:spPr>
          <a:xfrm>
            <a:off x="3384683" y="2007934"/>
            <a:ext cx="8229598" cy="4278094"/>
          </a:xfrm>
          <a:prstGeom prst="rect">
            <a:avLst/>
          </a:prstGeom>
          <a:noFill/>
        </p:spPr>
        <p:txBody>
          <a:bodyPr wrap="square" rtlCol="0">
            <a:spAutoFit/>
          </a:bodyPr>
          <a:lstStyle/>
          <a:p>
            <a:r>
              <a:rPr lang="en-US" dirty="0"/>
              <a:t> </a:t>
            </a:r>
            <a:endParaRPr lang="en-IN" dirty="0"/>
          </a:p>
          <a:p>
            <a:r>
              <a:rPr lang="en-US" dirty="0"/>
              <a:t> </a:t>
            </a:r>
            <a:endParaRPr lang="en-IN" dirty="0"/>
          </a:p>
          <a:p>
            <a:pPr marL="361950" indent="-361950" algn="just">
              <a:buFont typeface="Wingdings" panose="05000000000000000000" pitchFamily="2" charset="2"/>
              <a:buChar char="@"/>
              <a:defRPr/>
            </a:pPr>
            <a:r>
              <a:rPr lang="en-US" sz="2400" dirty="0">
                <a:latin typeface="Tahoma" panose="020B0604030504040204" pitchFamily="34" charset="0"/>
                <a:ea typeface="Tahoma" panose="020B0604030504040204" pitchFamily="34" charset="0"/>
                <a:cs typeface="Tahoma" panose="020B0604030504040204" pitchFamily="34" charset="0"/>
              </a:rPr>
              <a:t>MCA FAQs has again reiterated the fact that fund specified in Schedule VII shall only be eligible for CSR expenditure</a:t>
            </a:r>
          </a:p>
          <a:p>
            <a:pPr algn="just">
              <a:defRPr/>
            </a:pPr>
            <a:r>
              <a:rPr lang="en-US" sz="2400" dirty="0">
                <a:latin typeface="Tahoma" panose="020B0604030504040204" pitchFamily="34" charset="0"/>
                <a:ea typeface="Tahoma" panose="020B0604030504040204" pitchFamily="34" charset="0"/>
                <a:cs typeface="Tahoma" panose="020B0604030504040204" pitchFamily="34" charset="0"/>
              </a:rPr>
              <a:t> </a:t>
            </a:r>
            <a:endParaRPr lang="en-IN" sz="2400" dirty="0">
              <a:latin typeface="Tahoma" panose="020B0604030504040204" pitchFamily="34" charset="0"/>
              <a:ea typeface="Tahoma" panose="020B0604030504040204" pitchFamily="34" charset="0"/>
              <a:cs typeface="Tahoma" panose="020B0604030504040204" pitchFamily="34" charset="0"/>
            </a:endParaRPr>
          </a:p>
          <a:p>
            <a:pPr algn="ju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defRPr/>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defRPr/>
            </a:pPr>
            <a:r>
              <a:rPr lang="en-US" sz="2400" dirty="0"/>
              <a:t> </a:t>
            </a:r>
            <a:endParaRPr lang="en-IN" sz="2400" dirty="0"/>
          </a:p>
          <a:p>
            <a:pPr marL="361950" indent="-361950" algn="just">
              <a:buFont typeface="Wingdings" panose="05000000000000000000" pitchFamily="2" charset="2"/>
              <a:buChar char="@"/>
              <a:defRPr/>
            </a:pPr>
            <a:endParaRPr lang="en-IN" sz="2400" dirty="0"/>
          </a:p>
          <a:p>
            <a:pPr marL="361950" lvl="0" indent="-361950" algn="just">
              <a:buFont typeface="Wingdings" panose="05000000000000000000" pitchFamily="2" charset="2"/>
              <a:buChar char="@"/>
              <a:defRPr/>
            </a:pPr>
            <a:endParaRPr lang="en-GB" sz="2200" dirty="0">
              <a:latin typeface="Tahoma" panose="020B0604030504040204" pitchFamily="34" charset="0"/>
              <a:ea typeface="Tahoma" panose="020B0604030504040204" pitchFamily="34" charset="0"/>
              <a:cs typeface="Tahoma" panose="020B0604030504040204" pitchFamily="34" charset="0"/>
            </a:endParaRPr>
          </a:p>
          <a:p>
            <a:pPr lvl="0" algn="just">
              <a:defRPr/>
            </a:pPr>
            <a:endParaRPr kumimoji="0" lang="en-GB" sz="2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003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9E32FF51-A801-40B4-AE6B-FDDD61BFF3B0}"/>
              </a:ext>
            </a:extLst>
          </p:cNvPr>
          <p:cNvSpPr>
            <a:spLocks noGrp="1"/>
          </p:cNvSpPr>
          <p:nvPr>
            <p:ph type="subTitle" idx="1"/>
          </p:nvPr>
        </p:nvSpPr>
        <p:spPr>
          <a:xfrm>
            <a:off x="956487" y="3178898"/>
            <a:ext cx="3989139" cy="993051"/>
          </a:xfrm>
        </p:spPr>
        <p:txBody>
          <a:bodyPr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rPr>
              <a:t>Administrative</a:t>
            </a:r>
            <a:r>
              <a:rPr kumimoji="0" lang="en-GB" sz="3200" b="1" i="0" u="none" strike="noStrike" kern="1200" cap="none" spc="0" normalizeH="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rPr>
              <a:t> Overheads</a:t>
            </a:r>
            <a:endParaRPr kumimoji="0" lang="en-GB" sz="3200" b="1" i="0" u="none" strike="noStrike" kern="1200" cap="none" spc="0" normalizeH="0" baseline="0" noProof="0" dirty="0">
              <a:ln>
                <a:noFill/>
              </a:ln>
              <a:solidFill>
                <a:srgbClr val="2A273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27EA9BED-A97E-46D2-A388-165B0D71A7E4}"/>
              </a:ext>
            </a:extLst>
          </p:cNvPr>
          <p:cNvGrpSpPr/>
          <p:nvPr/>
        </p:nvGrpSpPr>
        <p:grpSpPr>
          <a:xfrm>
            <a:off x="956487" y="5678598"/>
            <a:ext cx="1133475" cy="203200"/>
            <a:chOff x="1009650" y="4625975"/>
            <a:chExt cx="1133475" cy="203200"/>
          </a:xfrm>
        </p:grpSpPr>
        <p:sp>
          <p:nvSpPr>
            <p:cNvPr id="7" name="Oval 6">
              <a:extLst>
                <a:ext uri="{FF2B5EF4-FFF2-40B4-BE49-F238E27FC236}">
                  <a16:creationId xmlns:a16="http://schemas.microsoft.com/office/drawing/2014/main" id="{B64B7565-6132-4FC6-AE8B-D81EB4AE0E30}"/>
                </a:ext>
              </a:extLst>
            </p:cNvPr>
            <p:cNvSpPr/>
            <p:nvPr/>
          </p:nvSpPr>
          <p:spPr>
            <a:xfrm>
              <a:off x="1009650" y="4625975"/>
              <a:ext cx="203200" cy="203200"/>
            </a:xfrm>
            <a:prstGeom prst="ellipse">
              <a:avLst/>
            </a:prstGeom>
            <a:solidFill>
              <a:srgbClr val="E21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0" name="Oval 9">
              <a:extLst>
                <a:ext uri="{FF2B5EF4-FFF2-40B4-BE49-F238E27FC236}">
                  <a16:creationId xmlns:a16="http://schemas.microsoft.com/office/drawing/2014/main" id="{36FB163A-48B6-4907-97AB-0B0E7E054DA5}"/>
                </a:ext>
              </a:extLst>
            </p:cNvPr>
            <p:cNvSpPr/>
            <p:nvPr/>
          </p:nvSpPr>
          <p:spPr>
            <a:xfrm>
              <a:off x="1320800" y="4625975"/>
              <a:ext cx="203200" cy="203200"/>
            </a:xfrm>
            <a:prstGeom prst="ellipse">
              <a:avLst/>
            </a:prstGeom>
            <a:solidFill>
              <a:srgbClr val="E74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1" name="Oval 10">
              <a:extLst>
                <a:ext uri="{FF2B5EF4-FFF2-40B4-BE49-F238E27FC236}">
                  <a16:creationId xmlns:a16="http://schemas.microsoft.com/office/drawing/2014/main" id="{CD0CC7E4-8AA5-4FEF-840B-A576244EE851}"/>
                </a:ext>
              </a:extLst>
            </p:cNvPr>
            <p:cNvSpPr/>
            <p:nvPr/>
          </p:nvSpPr>
          <p:spPr>
            <a:xfrm>
              <a:off x="1631950" y="4625975"/>
              <a:ext cx="203200" cy="203200"/>
            </a:xfrm>
            <a:prstGeom prst="ellipse">
              <a:avLst/>
            </a:prstGeom>
            <a:solidFill>
              <a:srgbClr val="EB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Oval 11">
              <a:extLst>
                <a:ext uri="{FF2B5EF4-FFF2-40B4-BE49-F238E27FC236}">
                  <a16:creationId xmlns:a16="http://schemas.microsoft.com/office/drawing/2014/main" id="{A76D86EB-9428-475E-8837-A25153ED19A7}"/>
                </a:ext>
              </a:extLst>
            </p:cNvPr>
            <p:cNvSpPr/>
            <p:nvPr/>
          </p:nvSpPr>
          <p:spPr>
            <a:xfrm>
              <a:off x="1939925" y="4625975"/>
              <a:ext cx="203200" cy="203200"/>
            </a:xfrm>
            <a:prstGeom prst="ellipse">
              <a:avLst/>
            </a:prstGeom>
            <a:solidFill>
              <a:srgbClr val="F3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grpSp>
      <p:pic>
        <p:nvPicPr>
          <p:cNvPr id="8" name="Picture 7">
            <a:extLst>
              <a:ext uri="{FF2B5EF4-FFF2-40B4-BE49-F238E27FC236}">
                <a16:creationId xmlns:a16="http://schemas.microsoft.com/office/drawing/2014/main" id="{504142A9-9A3A-604B-8489-360F9C5E59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074"/>
          <a:stretch/>
        </p:blipFill>
        <p:spPr>
          <a:xfrm>
            <a:off x="168293" y="6396397"/>
            <a:ext cx="309436" cy="292653"/>
          </a:xfrm>
          <a:prstGeom prst="rect">
            <a:avLst/>
          </a:prstGeom>
        </p:spPr>
      </p:pic>
      <p:pic>
        <p:nvPicPr>
          <p:cNvPr id="14" name="Picture 13">
            <a:extLst>
              <a:ext uri="{FF2B5EF4-FFF2-40B4-BE49-F238E27FC236}">
                <a16:creationId xmlns:a16="http://schemas.microsoft.com/office/drawing/2014/main" id="{332BEFED-5BE4-4BCE-9823-BB892AACA3C8}"/>
              </a:ext>
            </a:extLst>
          </p:cNvPr>
          <p:cNvPicPr>
            <a:picLocks noChangeAspect="1"/>
          </p:cNvPicPr>
          <p:nvPr/>
        </p:nvPicPr>
        <p:blipFill rotWithShape="1">
          <a:blip r:embed="rId5">
            <a:extLst>
              <a:ext uri="{28A0092B-C50C-407E-A947-70E740481C1C}">
                <a14:useLocalDpi xmlns:a14="http://schemas.microsoft.com/office/drawing/2010/main" val="0"/>
              </a:ext>
            </a:extLst>
          </a:blip>
          <a:srcRect t="12778" b="11941"/>
          <a:stretch/>
        </p:blipFill>
        <p:spPr>
          <a:xfrm>
            <a:off x="1004719" y="2187339"/>
            <a:ext cx="1125856" cy="847558"/>
          </a:xfrm>
          <a:prstGeom prst="rect">
            <a:avLst/>
          </a:prstGeom>
        </p:spPr>
      </p:pic>
    </p:spTree>
    <p:extLst>
      <p:ext uri="{BB962C8B-B14F-4D97-AF65-F5344CB8AC3E}">
        <p14:creationId xmlns:p14="http://schemas.microsoft.com/office/powerpoint/2010/main" val="778655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1663</Words>
  <Application>Microsoft Office PowerPoint</Application>
  <PresentationFormat>Widescreen</PresentationFormat>
  <Paragraphs>221</Paragraphs>
  <Slides>45</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Blogger Sans</vt:lpstr>
      <vt:lpstr>Calibri</vt:lpstr>
      <vt:lpstr>Calibri Light</vt:lpstr>
      <vt:lpstr>Century Schoolbook</vt:lpstr>
      <vt:lpstr>Tahoma</vt:lpstr>
      <vt:lpstr>Tw Cen MT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Vivek</cp:lastModifiedBy>
  <cp:revision>358</cp:revision>
  <dcterms:created xsi:type="dcterms:W3CDTF">2020-05-21T07:50:36Z</dcterms:created>
  <dcterms:modified xsi:type="dcterms:W3CDTF">2021-09-04T07:04:17Z</dcterms:modified>
</cp:coreProperties>
</file>